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03" r:id="rId2"/>
    <p:sldId id="335" r:id="rId3"/>
    <p:sldId id="337" r:id="rId4"/>
    <p:sldId id="338" r:id="rId5"/>
    <p:sldId id="339" r:id="rId6"/>
    <p:sldId id="343" r:id="rId7"/>
    <p:sldId id="340" r:id="rId8"/>
    <p:sldId id="341" r:id="rId9"/>
    <p:sldId id="342" r:id="rId10"/>
    <p:sldId id="344" r:id="rId11"/>
    <p:sldId id="352" r:id="rId1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9933"/>
    <a:srgbClr val="FF3300"/>
    <a:srgbClr val="969696"/>
    <a:srgbClr val="00CC00"/>
    <a:srgbClr val="66FF33"/>
    <a:srgbClr val="000000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6" autoAdjust="0"/>
    <p:restoredTop sz="94761" autoAdjust="0"/>
  </p:normalViewPr>
  <p:slideViewPr>
    <p:cSldViewPr snapToGrid="0">
      <p:cViewPr varScale="1">
        <p:scale>
          <a:sx n="119" d="100"/>
          <a:sy n="119" d="100"/>
        </p:scale>
        <p:origin x="51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35FFB29A-2495-418A-9E44-3F0D5B4CC08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F6745AEB-E2AF-4309-ABC1-6993FDF5B5AE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6628" name="Rectangle 4">
            <a:extLst>
              <a:ext uri="{FF2B5EF4-FFF2-40B4-BE49-F238E27FC236}">
                <a16:creationId xmlns:a16="http://schemas.microsoft.com/office/drawing/2014/main" id="{508C716A-52DE-4356-8331-CFC2CE22223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6629" name="Rectangle 5">
            <a:extLst>
              <a:ext uri="{FF2B5EF4-FFF2-40B4-BE49-F238E27FC236}">
                <a16:creationId xmlns:a16="http://schemas.microsoft.com/office/drawing/2014/main" id="{8B69CC1B-5506-44FE-85DB-5CB3D4AE5C9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B09812D-1833-45E4-8B80-03F21CB8FFB6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C011771A-12C7-4AB8-9D19-6956F0D8D8C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EE52B053-33EC-426B-9432-C9D5D36F0D14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BE4CA762-E530-41A0-B1C4-5E48459D818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DBD91FBB-4408-4BE7-8591-3BDDFC43DD9E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Clique para editar os estilos do texto mestre</a:t>
            </a:r>
          </a:p>
          <a:p>
            <a:pPr lvl="1"/>
            <a:r>
              <a:rPr lang="en-US" noProof="0"/>
              <a:t>Segundo nível</a:t>
            </a:r>
          </a:p>
          <a:p>
            <a:pPr lvl="2"/>
            <a:r>
              <a:rPr lang="en-US" noProof="0"/>
              <a:t>Terceiro nível</a:t>
            </a:r>
          </a:p>
          <a:p>
            <a:pPr lvl="3"/>
            <a:r>
              <a:rPr lang="en-US" noProof="0"/>
              <a:t>Quarto nível</a:t>
            </a:r>
          </a:p>
          <a:p>
            <a:pPr lvl="4"/>
            <a:r>
              <a:rPr lang="en-US" noProof="0"/>
              <a:t>Quinto nível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51491937-DB87-4FAF-9ECD-20238ED819B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803CE05A-C041-4A25-B173-875E2B7AFC2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628AB8C-AC1A-4C68-922F-9E9F38CD16B7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4A323706-EF55-4551-8598-2EC1915792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9160CCD7-F481-4FEE-9CF9-6BEC01365C7E}" type="slidenum">
              <a:rPr lang="en-US" altLang="pt-BR" sz="1200" smtClean="0"/>
              <a:pPr/>
              <a:t>1</a:t>
            </a:fld>
            <a:endParaRPr lang="en-US" altLang="pt-BR" sz="1200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0050E32E-8226-4459-8C45-867FD1140B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B66EC949-6B6C-4FDA-A0CE-A0EEA3CFA8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>
            <a:extLst>
              <a:ext uri="{FF2B5EF4-FFF2-40B4-BE49-F238E27FC236}">
                <a16:creationId xmlns:a16="http://schemas.microsoft.com/office/drawing/2014/main" id="{0E5EFF6B-1D5D-4B01-85AA-D1A00901CBC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58C86F6-0AE0-43DE-AA32-995434D449CE}" type="slidenum">
              <a:rPr lang="en-US" altLang="pt-BR" sz="1200" smtClean="0"/>
              <a:pPr/>
              <a:t>10</a:t>
            </a:fld>
            <a:endParaRPr lang="en-US" altLang="pt-BR" sz="1200"/>
          </a:p>
        </p:txBody>
      </p:sp>
      <p:sp>
        <p:nvSpPr>
          <p:cNvPr id="23555" name="Rectangle 2">
            <a:extLst>
              <a:ext uri="{FF2B5EF4-FFF2-40B4-BE49-F238E27FC236}">
                <a16:creationId xmlns:a16="http://schemas.microsoft.com/office/drawing/2014/main" id="{942289C2-3AE1-488B-9CEA-C2F749D857E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>
            <a:extLst>
              <a:ext uri="{FF2B5EF4-FFF2-40B4-BE49-F238E27FC236}">
                <a16:creationId xmlns:a16="http://schemas.microsoft.com/office/drawing/2014/main" id="{CBACEC9C-93B6-4C28-B0C8-C100EB113A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>
            <a:extLst>
              <a:ext uri="{FF2B5EF4-FFF2-40B4-BE49-F238E27FC236}">
                <a16:creationId xmlns:a16="http://schemas.microsoft.com/office/drawing/2014/main" id="{3D810DDC-B08B-4AE2-8DC7-40EDE3D24A9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DC05761-C201-465C-8255-E7084EE8A8D2}" type="slidenum">
              <a:rPr lang="en-US" altLang="pt-BR" sz="1200" smtClean="0"/>
              <a:pPr/>
              <a:t>2</a:t>
            </a:fld>
            <a:endParaRPr lang="en-US" altLang="pt-BR" sz="1200"/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347137A4-D55E-49F9-A98A-9F6AEEDEF18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9494B8D1-A72E-4426-867B-6AAA14B1FF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>
            <a:extLst>
              <a:ext uri="{FF2B5EF4-FFF2-40B4-BE49-F238E27FC236}">
                <a16:creationId xmlns:a16="http://schemas.microsoft.com/office/drawing/2014/main" id="{D6DE7D36-1D1D-4D34-91DF-4D79F06A0B3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710F472F-3F64-4A38-9E25-3F32E0647DAF}" type="slidenum">
              <a:rPr lang="en-US" altLang="pt-BR" sz="1200" smtClean="0"/>
              <a:pPr/>
              <a:t>3</a:t>
            </a:fld>
            <a:endParaRPr lang="en-US" altLang="pt-BR" sz="1200"/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902F45A8-66CA-4D9E-A2DB-6EB7B1C2247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>
            <a:extLst>
              <a:ext uri="{FF2B5EF4-FFF2-40B4-BE49-F238E27FC236}">
                <a16:creationId xmlns:a16="http://schemas.microsoft.com/office/drawing/2014/main" id="{D7275015-F9A1-42A0-9880-49C8FEAED3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>
            <a:extLst>
              <a:ext uri="{FF2B5EF4-FFF2-40B4-BE49-F238E27FC236}">
                <a16:creationId xmlns:a16="http://schemas.microsoft.com/office/drawing/2014/main" id="{781FC953-476A-41CD-A3B3-74F03AFF7B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EDDFF55-85B2-4607-9DD8-C6F26931F3BC}" type="slidenum">
              <a:rPr lang="en-US" altLang="pt-BR" sz="1200" smtClean="0"/>
              <a:pPr/>
              <a:t>4</a:t>
            </a:fld>
            <a:endParaRPr lang="en-US" altLang="pt-BR" sz="1200"/>
          </a:p>
        </p:txBody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20AF9DE5-5596-4B25-8519-C931131AEF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491A463A-25F8-4AE0-A1B7-427BD33E23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F9E455B7-7DE6-4B39-ACF3-1E5854F0030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087BA0B-2706-47B0-9D0C-310E93840951}" type="slidenum">
              <a:rPr lang="en-US" altLang="pt-BR" sz="1200" smtClean="0"/>
              <a:pPr/>
              <a:t>5</a:t>
            </a:fld>
            <a:endParaRPr lang="en-US" altLang="pt-BR" sz="1200"/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44AEC46C-2124-473A-B1E2-9E33090A29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6" name="Rectangle 3">
            <a:extLst>
              <a:ext uri="{FF2B5EF4-FFF2-40B4-BE49-F238E27FC236}">
                <a16:creationId xmlns:a16="http://schemas.microsoft.com/office/drawing/2014/main" id="{536F501A-F592-4FBF-9B2D-E19B191AFF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>
            <a:extLst>
              <a:ext uri="{FF2B5EF4-FFF2-40B4-BE49-F238E27FC236}">
                <a16:creationId xmlns:a16="http://schemas.microsoft.com/office/drawing/2014/main" id="{AEBB1B6C-0D82-42A9-8676-66A0099DB7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80C31C5A-3A2B-401E-A0BF-70F288F57F09}" type="slidenum">
              <a:rPr lang="en-US" altLang="pt-BR" sz="1200" smtClean="0"/>
              <a:pPr/>
              <a:t>6</a:t>
            </a:fld>
            <a:endParaRPr lang="en-US" altLang="pt-BR" sz="1200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100F8C2D-6CFB-4678-844B-3094C2840F8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47D5D492-0534-4B8E-B7CA-9087C8682E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85E0E2BB-7AE9-409F-B3DB-D15A9783093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1713AA3C-A041-471B-95E6-349BA0F6DCA5}" type="slidenum">
              <a:rPr lang="en-US" altLang="pt-BR" sz="1200" smtClean="0"/>
              <a:pPr/>
              <a:t>7</a:t>
            </a:fld>
            <a:endParaRPr lang="en-US" altLang="pt-BR" sz="12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D0A4FFD7-5D08-4936-89CA-481E06B4F4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668917E8-F36B-49A5-B7E7-399CEB312D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>
            <a:extLst>
              <a:ext uri="{FF2B5EF4-FFF2-40B4-BE49-F238E27FC236}">
                <a16:creationId xmlns:a16="http://schemas.microsoft.com/office/drawing/2014/main" id="{355FFBD1-A447-430B-9310-A09A3B26BB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B220D1A-51B9-4CDB-9F52-AC12A0834153}" type="slidenum">
              <a:rPr lang="en-US" altLang="pt-BR" sz="1200" smtClean="0"/>
              <a:pPr/>
              <a:t>8</a:t>
            </a:fld>
            <a:endParaRPr lang="en-US" altLang="pt-BR" sz="1200"/>
          </a:p>
        </p:txBody>
      </p:sp>
      <p:sp>
        <p:nvSpPr>
          <p:cNvPr id="19459" name="Rectangle 2">
            <a:extLst>
              <a:ext uri="{FF2B5EF4-FFF2-40B4-BE49-F238E27FC236}">
                <a16:creationId xmlns:a16="http://schemas.microsoft.com/office/drawing/2014/main" id="{5D80F2E6-8CA4-4615-A1AD-8E58A92975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>
            <a:extLst>
              <a:ext uri="{FF2B5EF4-FFF2-40B4-BE49-F238E27FC236}">
                <a16:creationId xmlns:a16="http://schemas.microsoft.com/office/drawing/2014/main" id="{419E30D4-6974-4066-8461-4D90EA7673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>
            <a:extLst>
              <a:ext uri="{FF2B5EF4-FFF2-40B4-BE49-F238E27FC236}">
                <a16:creationId xmlns:a16="http://schemas.microsoft.com/office/drawing/2014/main" id="{9EB40113-19EB-49F9-A289-CACE598443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086374FE-4B66-4DF7-AD79-773E35A5C105}" type="slidenum">
              <a:rPr lang="en-US" altLang="pt-BR" sz="1200" smtClean="0"/>
              <a:pPr/>
              <a:t>9</a:t>
            </a:fld>
            <a:endParaRPr lang="en-US" altLang="pt-BR" sz="1200"/>
          </a:p>
        </p:txBody>
      </p:sp>
      <p:sp>
        <p:nvSpPr>
          <p:cNvPr id="21507" name="Rectangle 2">
            <a:extLst>
              <a:ext uri="{FF2B5EF4-FFF2-40B4-BE49-F238E27FC236}">
                <a16:creationId xmlns:a16="http://schemas.microsoft.com/office/drawing/2014/main" id="{7AE83FFA-CA98-4C60-A04C-D8B12879452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>
            <a:extLst>
              <a:ext uri="{FF2B5EF4-FFF2-40B4-BE49-F238E27FC236}">
                <a16:creationId xmlns:a16="http://schemas.microsoft.com/office/drawing/2014/main" id="{41050A52-62C4-4578-9283-989E91C527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7F1B1BA-6B6F-4D4A-BBF6-3852273B0C5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11102E5-BC69-4D57-8DA9-BC0C09C03C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18441DC-5571-4FA1-A771-94068D8156F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4B6EB1-4B43-4DAB-A059-C8207F536EDA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861431143"/>
      </p:ext>
    </p:extLst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65BCF21-9D12-4EDD-BAAF-8AC100CC28A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8AFEA70-EB60-4E74-85F8-1E91A87F3F3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9A8340E-31FC-4601-948A-64CC38FEDBC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DE3B90-4D36-4411-BE34-A9149A784E9E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857674197"/>
      </p:ext>
    </p:extLst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8F980A2-9639-49C2-92AA-3C8EE689C0E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851AF4E-F4CE-4A27-BFEB-22BD3C9142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7892F61-7E58-4392-B461-CF1F9743511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9D2969-0110-430E-89A4-80C290B79AD1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390166357"/>
      </p:ext>
    </p:extLst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4532342-580A-4218-954D-1192DE18802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32C3C54-4EAB-477F-9B37-6447CBA9EF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A32C9BB-2BF2-4080-AF67-0787181DAB3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B88751-9E3E-4246-B1D1-09D4C290E754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289296688"/>
      </p:ext>
    </p:extLst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E750CBB-3E10-4BC1-8542-48BFA7DA23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A9A3606-63B1-4EB5-9E37-78999A0D9CE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500A47B-E53C-49BB-9A8D-2D2884BDBDC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B496A8-051D-4E78-95FE-B3DA03C79F28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539954911"/>
      </p:ext>
    </p:extLst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167CCB-3445-4D77-AE3A-DA8E6F0DC37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7016ED-CA19-4C45-97AE-619BAC7B4ED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0910EE-D857-4AF3-986E-D2E7F6799E1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4B9FF5-D522-4FC6-A83C-B755A27964AE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4078092945"/>
      </p:ext>
    </p:extLst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2865396-0471-406A-8BCC-351B3E9CD9A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88059F97-32D2-4635-8A04-20E645D1E21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31F2E47-D455-4524-BFC2-DFE50453019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295A09-78D1-46FE-9711-7F4A029E5A24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561164271"/>
      </p:ext>
    </p:extLst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1BA3CC17-20E7-4526-AE36-39E9561D0AC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4297F43-3F3C-44E4-9A7F-8B16567FFEA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5AAB14F-31C2-42B2-9615-EC364DFD343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9CA2D8-24AE-4446-8F37-8A490DC37BFD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595239497"/>
      </p:ext>
    </p:extLst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B0F1A17B-744E-4691-BF41-00892C7AB63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5917541-E581-4F34-8DCD-C8F4880AB4F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702315D-296A-4A71-9E26-381EF8E3606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043DDD-95F3-4419-BBA7-1C03F5485B5A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751084614"/>
      </p:ext>
    </p:extLst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3B129F-A6EF-4671-8638-C97721012A6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838311-086A-48C8-AE37-13455A02D9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717B46-F3D1-475C-BFBE-7FBCB2FE527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F36017-436B-4105-8F09-6740940925D0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884740745"/>
      </p:ext>
    </p:extLst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9B1ECA-355F-47F8-8E4C-F7F6EFCD867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79CD27-9D04-4917-B20A-A709F6D8003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35528B-E6F0-40C7-AEAD-538D12652E1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1E4DFE-11E6-4BEB-BE33-25DE6C0770D1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4089926813"/>
      </p:ext>
    </p:extLst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88C00B3-F11B-4A96-AADD-0C606C51B7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 estilo do título mestre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98A72AD-FE27-4192-87AB-7B8390C55D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os estilos do texto mestre</a:t>
            </a:r>
          </a:p>
          <a:p>
            <a:pPr lvl="1"/>
            <a:r>
              <a:rPr lang="en-US" altLang="pt-BR"/>
              <a:t>Segundo nível</a:t>
            </a:r>
          </a:p>
          <a:p>
            <a:pPr lvl="2"/>
            <a:r>
              <a:rPr lang="en-US" altLang="pt-BR"/>
              <a:t>Terceiro nível</a:t>
            </a:r>
          </a:p>
          <a:p>
            <a:pPr lvl="3"/>
            <a:r>
              <a:rPr lang="en-US" altLang="pt-BR"/>
              <a:t>Quarto nível</a:t>
            </a:r>
          </a:p>
          <a:p>
            <a:pPr lvl="4"/>
            <a:r>
              <a:rPr lang="en-US" altLang="pt-BR"/>
              <a:t>Quinto nível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96F7AF5F-9D31-4AAF-8792-A8EF7056DB3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157E89C1-1EE4-4D98-AABA-F998BD96AAD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F97E853-3E0C-4DAE-B925-559870C5BA2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89632F9E-7ABC-430D-A31F-B21D3D0014D0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random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00B6E08A-8ECD-4E76-9EA2-5B5B3B42C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1113" y="1193800"/>
            <a:ext cx="6027737" cy="2336800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defRPr/>
            </a:pPr>
            <a:r>
              <a:rPr lang="pt-BR" altLang="zh-CN" sz="4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 </a:t>
            </a:r>
            <a:r>
              <a:rPr lang="pt-BR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Programação - Aula 02</a:t>
            </a:r>
          </a:p>
          <a:p>
            <a:pPr algn="ctr">
              <a:defRPr/>
            </a:pPr>
            <a:r>
              <a:rPr lang="pt-BR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Algoritmo</a:t>
            </a:r>
            <a:endParaRPr lang="pt-BR" sz="4000" dirty="0">
              <a:solidFill>
                <a:srgbClr val="FFFF00"/>
              </a:solidFill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174449C3-3F8C-47FC-807D-DDB92BAD5F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1463" y="1531938"/>
            <a:ext cx="5776912" cy="1757362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FC7EC0A0-2A0A-4D93-9454-76F6F0F71B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9675" y="4932363"/>
            <a:ext cx="2425700" cy="52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BR" altLang="pt-BR" sz="2800" b="1" i="1">
                <a:latin typeface="Monotype Corsiva" panose="03010101010201010101" pitchFamily="66" charset="0"/>
              </a:rPr>
              <a:t>Prof. Mário Leite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D4DA379C-48AD-47EA-8D05-0D12FF44500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541463" y="5434013"/>
            <a:ext cx="58293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4" name="Aula 02 - Slide 01">
            <a:hlinkClick r:id="" action="ppaction://media"/>
            <a:extLst>
              <a:ext uri="{FF2B5EF4-FFF2-40B4-BE49-F238E27FC236}">
                <a16:creationId xmlns:a16="http://schemas.microsoft.com/office/drawing/2014/main" id="{DBC74C81-5978-4CDC-BA52-DBF628701D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89495" y="589146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8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/>
      <p:bldP spid="7" grpId="0" animBg="1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73" name="Rectangle 9">
            <a:extLst>
              <a:ext uri="{FF2B5EF4-FFF2-40B4-BE49-F238E27FC236}">
                <a16:creationId xmlns:a16="http://schemas.microsoft.com/office/drawing/2014/main" id="{72B22B55-816E-4D69-BB65-E05C48315C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03200" y="1092200"/>
            <a:ext cx="8763000" cy="5381625"/>
          </a:xfrm>
        </p:spPr>
        <p:txBody>
          <a:bodyPr/>
          <a:lstStyle/>
          <a:p>
            <a:pPr>
              <a:defRPr/>
            </a:pPr>
            <a:r>
              <a:rPr lang="en-US" altLang="pt-BR" sz="2800" dirty="0"/>
              <a:t>Calcular a média aritmética simples de quatro notas:</a:t>
            </a:r>
          </a:p>
          <a:p>
            <a:pPr>
              <a:defRPr/>
            </a:pPr>
            <a:endParaRPr lang="en-US" altLang="pt-BR" sz="2800" dirty="0"/>
          </a:p>
          <a:p>
            <a:pPr>
              <a:buFontTx/>
              <a:buNone/>
              <a:defRPr/>
            </a:pPr>
            <a:r>
              <a:rPr lang="en-US" altLang="pt-BR" dirty="0">
                <a:solidFill>
                  <a:srgbClr val="FFCC00"/>
                </a:solidFill>
              </a:rPr>
              <a:t>		</a:t>
            </a:r>
            <a:r>
              <a:rPr lang="en-US" altLang="pt-BR" dirty="0">
                <a:solidFill>
                  <a:srgbClr val="FF9933"/>
                </a:solidFill>
              </a:rPr>
              <a:t>1</a:t>
            </a:r>
            <a:r>
              <a:rPr lang="en-US" altLang="pt-BR" sz="2800" dirty="0">
                <a:solidFill>
                  <a:srgbClr val="FF9933"/>
                </a:solidFill>
              </a:rPr>
              <a:t>. </a:t>
            </a:r>
            <a:r>
              <a:rPr lang="en-US" alt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Leia</a:t>
            </a:r>
            <a:r>
              <a:rPr lang="en-US" altLang="pt-BR" dirty="0">
                <a:solidFill>
                  <a:srgbClr val="FF9933"/>
                </a:solidFill>
              </a:rPr>
              <a:t> </a:t>
            </a:r>
            <a:r>
              <a:rPr lang="en-US" altLang="pt-BR" sz="2800" dirty="0">
                <a:solidFill>
                  <a:srgbClr val="FF9933"/>
                </a:solidFill>
              </a:rPr>
              <a:t>a </a:t>
            </a:r>
            <a:r>
              <a:rPr lang="en-US" altLang="pt-BR" sz="2800" dirty="0" err="1">
                <a:solidFill>
                  <a:srgbClr val="FF9933"/>
                </a:solidFill>
              </a:rPr>
              <a:t>primeira</a:t>
            </a:r>
            <a:r>
              <a:rPr lang="en-US" altLang="pt-BR" sz="2800" dirty="0">
                <a:solidFill>
                  <a:srgbClr val="FF9933"/>
                </a:solidFill>
              </a:rPr>
              <a:t> nota.</a:t>
            </a:r>
          </a:p>
          <a:p>
            <a:pPr>
              <a:buFontTx/>
              <a:buNone/>
              <a:defRPr/>
            </a:pPr>
            <a:r>
              <a:rPr lang="en-US" altLang="pt-BR" dirty="0">
                <a:solidFill>
                  <a:srgbClr val="FF9933"/>
                </a:solidFill>
              </a:rPr>
              <a:t>		2. </a:t>
            </a:r>
            <a:r>
              <a:rPr lang="en-US" alt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Leia</a:t>
            </a:r>
            <a:r>
              <a:rPr lang="en-US" altLang="pt-BR" dirty="0">
                <a:solidFill>
                  <a:srgbClr val="FF9933"/>
                </a:solidFill>
              </a:rPr>
              <a:t> </a:t>
            </a:r>
            <a:r>
              <a:rPr lang="en-US" altLang="pt-BR" sz="2800" dirty="0">
                <a:solidFill>
                  <a:srgbClr val="FF9933"/>
                </a:solidFill>
              </a:rPr>
              <a:t>a </a:t>
            </a:r>
            <a:r>
              <a:rPr lang="en-US" altLang="pt-BR" sz="2800" dirty="0" err="1">
                <a:solidFill>
                  <a:srgbClr val="FF9933"/>
                </a:solidFill>
              </a:rPr>
              <a:t>segunda</a:t>
            </a:r>
            <a:r>
              <a:rPr lang="en-US" altLang="pt-BR" sz="2800" dirty="0">
                <a:solidFill>
                  <a:srgbClr val="FF9933"/>
                </a:solidFill>
              </a:rPr>
              <a:t> nota</a:t>
            </a:r>
          </a:p>
          <a:p>
            <a:pPr>
              <a:buFontTx/>
              <a:buNone/>
              <a:defRPr/>
            </a:pPr>
            <a:r>
              <a:rPr lang="en-US" altLang="pt-BR" dirty="0">
                <a:solidFill>
                  <a:srgbClr val="FF9933"/>
                </a:solidFill>
              </a:rPr>
              <a:t>		3. </a:t>
            </a:r>
            <a:r>
              <a:rPr lang="en-US" alt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Leia</a:t>
            </a:r>
            <a:r>
              <a:rPr lang="en-US" altLang="pt-BR" dirty="0">
                <a:solidFill>
                  <a:srgbClr val="FF9933"/>
                </a:solidFill>
              </a:rPr>
              <a:t> </a:t>
            </a:r>
            <a:r>
              <a:rPr lang="en-US" altLang="pt-BR" sz="2800" dirty="0">
                <a:solidFill>
                  <a:srgbClr val="FF9933"/>
                </a:solidFill>
              </a:rPr>
              <a:t>a </a:t>
            </a:r>
            <a:r>
              <a:rPr lang="en-US" altLang="pt-BR" sz="2800" dirty="0" err="1">
                <a:solidFill>
                  <a:srgbClr val="FF9933"/>
                </a:solidFill>
              </a:rPr>
              <a:t>terceira</a:t>
            </a:r>
            <a:r>
              <a:rPr lang="en-US" altLang="pt-BR" sz="2800" dirty="0">
                <a:solidFill>
                  <a:srgbClr val="FF9933"/>
                </a:solidFill>
              </a:rPr>
              <a:t> nota.</a:t>
            </a:r>
          </a:p>
          <a:p>
            <a:pPr>
              <a:buFontTx/>
              <a:buNone/>
              <a:defRPr/>
            </a:pPr>
            <a:r>
              <a:rPr lang="en-US" altLang="pt-BR" dirty="0">
                <a:solidFill>
                  <a:srgbClr val="FF9933"/>
                </a:solidFill>
              </a:rPr>
              <a:t>		4. </a:t>
            </a:r>
            <a:r>
              <a:rPr lang="en-US" alt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Leia</a:t>
            </a:r>
            <a:r>
              <a:rPr lang="en-US" altLang="pt-BR" dirty="0">
                <a:solidFill>
                  <a:srgbClr val="FF9933"/>
                </a:solidFill>
              </a:rPr>
              <a:t> </a:t>
            </a:r>
            <a:r>
              <a:rPr lang="en-US" altLang="pt-BR" sz="2800" dirty="0">
                <a:solidFill>
                  <a:srgbClr val="FF9933"/>
                </a:solidFill>
              </a:rPr>
              <a:t>a </a:t>
            </a:r>
            <a:r>
              <a:rPr lang="en-US" altLang="pt-BR" sz="2800" dirty="0" err="1">
                <a:solidFill>
                  <a:srgbClr val="FF9933"/>
                </a:solidFill>
              </a:rPr>
              <a:t>quarta</a:t>
            </a:r>
            <a:r>
              <a:rPr lang="en-US" altLang="pt-BR" sz="2800" dirty="0">
                <a:solidFill>
                  <a:srgbClr val="FF9933"/>
                </a:solidFill>
              </a:rPr>
              <a:t> nota.</a:t>
            </a:r>
          </a:p>
          <a:p>
            <a:pPr>
              <a:buFontTx/>
              <a:buNone/>
              <a:defRPr/>
            </a:pPr>
            <a:r>
              <a:rPr lang="en-US" altLang="pt-BR" dirty="0">
                <a:solidFill>
                  <a:srgbClr val="FF9933"/>
                </a:solidFill>
              </a:rPr>
              <a:t>		5. </a:t>
            </a:r>
            <a:r>
              <a:rPr lang="en-US" alt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Some</a:t>
            </a:r>
            <a:r>
              <a:rPr lang="en-US" altLang="pt-BR" dirty="0">
                <a:solidFill>
                  <a:srgbClr val="FF9933"/>
                </a:solidFill>
              </a:rPr>
              <a:t> </a:t>
            </a:r>
            <a:r>
              <a:rPr lang="en-US" altLang="pt-BR" sz="2800" dirty="0">
                <a:solidFill>
                  <a:srgbClr val="FF9933"/>
                </a:solidFill>
              </a:rPr>
              <a:t>as quatro notas.</a:t>
            </a:r>
          </a:p>
          <a:p>
            <a:pPr>
              <a:buFontTx/>
              <a:buNone/>
              <a:defRPr/>
            </a:pPr>
            <a:r>
              <a:rPr lang="en-US" altLang="pt-BR" dirty="0">
                <a:solidFill>
                  <a:srgbClr val="FF9933"/>
                </a:solidFill>
              </a:rPr>
              <a:t>		6. </a:t>
            </a:r>
            <a:r>
              <a:rPr lang="en-US" altLang="pt-BR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Divida</a:t>
            </a:r>
            <a:r>
              <a:rPr lang="en-US" altLang="pt-BR" dirty="0">
                <a:solidFill>
                  <a:srgbClr val="FF9933"/>
                </a:solidFill>
              </a:rPr>
              <a:t> </a:t>
            </a:r>
            <a:r>
              <a:rPr lang="en-US" altLang="pt-BR" sz="2800" dirty="0">
                <a:solidFill>
                  <a:srgbClr val="FF9933"/>
                </a:solidFill>
              </a:rPr>
              <a:t>a soma por 4.</a:t>
            </a:r>
          </a:p>
          <a:p>
            <a:pPr>
              <a:buFontTx/>
              <a:buNone/>
              <a:defRPr/>
            </a:pPr>
            <a:r>
              <a:rPr lang="en-US" altLang="pt-BR" dirty="0">
                <a:solidFill>
                  <a:srgbClr val="FF9933"/>
                </a:solidFill>
              </a:rPr>
              <a:t>		7. </a:t>
            </a:r>
            <a:r>
              <a:rPr lang="en-US" altLang="pt-BR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Mostre</a:t>
            </a:r>
            <a:r>
              <a:rPr lang="en-US" altLang="pt-BR" dirty="0">
                <a:solidFill>
                  <a:srgbClr val="FF9933"/>
                </a:solidFill>
              </a:rPr>
              <a:t> </a:t>
            </a:r>
            <a:r>
              <a:rPr lang="en-US" altLang="pt-BR" sz="2800" dirty="0">
                <a:solidFill>
                  <a:srgbClr val="FF9933"/>
                </a:solidFill>
              </a:rPr>
              <a:t>o </a:t>
            </a:r>
            <a:r>
              <a:rPr lang="en-US" altLang="pt-BR" sz="2800" dirty="0" err="1">
                <a:solidFill>
                  <a:srgbClr val="FF9933"/>
                </a:solidFill>
              </a:rPr>
              <a:t>resultado</a:t>
            </a:r>
            <a:r>
              <a:rPr lang="en-US" altLang="pt-BR" sz="2800" dirty="0">
                <a:solidFill>
                  <a:srgbClr val="FF9933"/>
                </a:solidFill>
              </a:rPr>
              <a:t>.</a:t>
            </a:r>
            <a:endParaRPr lang="pt-BR" altLang="pt-BR" sz="2800" dirty="0">
              <a:solidFill>
                <a:srgbClr val="FF9933"/>
              </a:solidFill>
            </a:endParaRPr>
          </a:p>
        </p:txBody>
      </p:sp>
      <p:sp>
        <p:nvSpPr>
          <p:cNvPr id="164875" name="Rectangle 11">
            <a:extLst>
              <a:ext uri="{FF2B5EF4-FFF2-40B4-BE49-F238E27FC236}">
                <a16:creationId xmlns:a16="http://schemas.microsoft.com/office/drawing/2014/main" id="{3E554E4C-9329-4764-86E8-595BD0AED2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2225"/>
            <a:ext cx="7772400" cy="774700"/>
          </a:xfrm>
        </p:spPr>
        <p:txBody>
          <a:bodyPr/>
          <a:lstStyle/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Algoritmo</a:t>
            </a: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(</a:t>
            </a:r>
            <a:r>
              <a:rPr lang="en-US" sz="32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)</a:t>
            </a:r>
            <a:endParaRPr lang="pt-BR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64876" name="Line 12">
            <a:extLst>
              <a:ext uri="{FF2B5EF4-FFF2-40B4-BE49-F238E27FC236}">
                <a16:creationId xmlns:a16="http://schemas.microsoft.com/office/drawing/2014/main" id="{DD6C56BC-EFDB-4F3C-B7B1-C6808557674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9851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164879" name="Rectangle 15">
            <a:extLst>
              <a:ext uri="{FF2B5EF4-FFF2-40B4-BE49-F238E27FC236}">
                <a16:creationId xmlns:a16="http://schemas.microsoft.com/office/drawing/2014/main" id="{F5B8F24D-1A44-4AD1-9250-61900295C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2133600"/>
            <a:ext cx="4087813" cy="4141788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2" name="Aula 02  Slide 10">
            <a:hlinkClick r:id="" action="ppaction://media"/>
            <a:extLst>
              <a:ext uri="{FF2B5EF4-FFF2-40B4-BE49-F238E27FC236}">
                <a16:creationId xmlns:a16="http://schemas.microsoft.com/office/drawing/2014/main" id="{18ABBD7E-BC9D-4534-9860-9A447EA597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1993" y="581793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48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48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1648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1648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1648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1648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1648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8" dur="500"/>
                                        <p:tgtEl>
                                          <p:spTgt spid="1648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3" dur="500"/>
                                        <p:tgtEl>
                                          <p:spTgt spid="1648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8" dur="500"/>
                                        <p:tgtEl>
                                          <p:spTgt spid="1648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48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48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64873" grpId="0" build="p"/>
      <p:bldP spid="16487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CD077069-3395-43CF-91CB-8E68FD34EA76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211138"/>
            <a:ext cx="7772400" cy="7747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Aula 02 - </a:t>
            </a:r>
            <a:r>
              <a:rPr lang="en-US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Resumo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12">
            <a:extLst>
              <a:ext uri="{FF2B5EF4-FFF2-40B4-BE49-F238E27FC236}">
                <a16:creationId xmlns:a16="http://schemas.microsoft.com/office/drawing/2014/main" id="{EDD0A192-80F3-4B67-ABB1-16E0720A2187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871372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FEE102B-B301-442B-ADEE-AFC42C52A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25" y="1911350"/>
            <a:ext cx="1557338" cy="167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Aula 02 - Slide 11">
            <a:hlinkClick r:id="" action="ppaction://media"/>
            <a:extLst>
              <a:ext uri="{FF2B5EF4-FFF2-40B4-BE49-F238E27FC236}">
                <a16:creationId xmlns:a16="http://schemas.microsoft.com/office/drawing/2014/main" id="{D4D9A48F-2FC9-4E14-BBFA-7848A8E015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62400" y="4342314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2">
            <a:extLst>
              <a:ext uri="{FF2B5EF4-FFF2-40B4-BE49-F238E27FC236}">
                <a16:creationId xmlns:a16="http://schemas.microsoft.com/office/drawing/2014/main" id="{4B8C11EE-6097-4AF1-B770-9415472173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35000" y="80963"/>
            <a:ext cx="7772400" cy="749300"/>
          </a:xfrm>
        </p:spPr>
        <p:txBody>
          <a:bodyPr/>
          <a:lstStyle/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Programa: </a:t>
            </a:r>
            <a:r>
              <a:rPr lang="en-US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Definição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46435" name="Rectangle 3">
            <a:extLst>
              <a:ext uri="{FF2B5EF4-FFF2-40B4-BE49-F238E27FC236}">
                <a16:creationId xmlns:a16="http://schemas.microsoft.com/office/drawing/2014/main" id="{A36C2F69-9FD7-446F-AFDF-78D8620CAB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46100" y="1146175"/>
            <a:ext cx="8178800" cy="5318125"/>
          </a:xfrm>
        </p:spPr>
        <p:txBody>
          <a:bodyPr/>
          <a:lstStyle/>
          <a:p>
            <a:pPr>
              <a:defRPr/>
            </a:pPr>
            <a:r>
              <a:rPr lang="en-US" altLang="pt-BR" sz="2400" dirty="0"/>
              <a:t>Um </a:t>
            </a:r>
            <a:r>
              <a:rPr lang="en-US" altLang="pt-BR" sz="2400" b="1" dirty="0"/>
              <a:t>programa</a:t>
            </a:r>
            <a:r>
              <a:rPr lang="en-US" altLang="pt-BR" sz="2400" dirty="0"/>
              <a:t> de computador é um roteiro a ser executado para realizar uma tarefa.</a:t>
            </a:r>
          </a:p>
          <a:p>
            <a:pPr>
              <a:defRPr/>
            </a:pPr>
            <a:endParaRPr lang="en-US" altLang="pt-BR" sz="2400" dirty="0"/>
          </a:p>
          <a:p>
            <a:pPr>
              <a:buFontTx/>
              <a:buNone/>
              <a:defRPr/>
            </a:pPr>
            <a:r>
              <a:rPr lang="en-US" altLang="pt-BR" sz="2400" dirty="0"/>
              <a:t>    </a:t>
            </a:r>
            <a:r>
              <a:rPr lang="en-US" altLang="pt-BR" sz="2400" u="sng" dirty="0"/>
              <a:t>Exemplos de programas</a:t>
            </a:r>
            <a:r>
              <a:rPr lang="en-US" altLang="pt-BR" sz="2400" dirty="0"/>
              <a:t>: </a:t>
            </a:r>
          </a:p>
          <a:p>
            <a:pPr marL="268288" indent="-268288">
              <a:defRPr/>
            </a:pPr>
            <a:r>
              <a:rPr lang="en-US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Escovação</a:t>
            </a: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dos dentes.</a:t>
            </a:r>
          </a:p>
          <a:p>
            <a:pPr marL="179388" indent="-179388">
              <a:defRPr/>
            </a:pP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Troca</a:t>
            </a: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uma</a:t>
            </a: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lâmpada.</a:t>
            </a:r>
          </a:p>
          <a:p>
            <a:pPr marL="268288" indent="-268288">
              <a:defRPr/>
            </a:pPr>
            <a:r>
              <a:rPr lang="en-US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Confecção</a:t>
            </a: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um bolo de chocolate.</a:t>
            </a:r>
          </a:p>
          <a:p>
            <a:pPr marL="179388" indent="-179388">
              <a:defRPr/>
            </a:pP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Controle</a:t>
            </a: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estoque de um almoxarifado.</a:t>
            </a:r>
          </a:p>
          <a:p>
            <a:pPr marL="179388" indent="-179388">
              <a:defRPr/>
            </a:pP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Construção</a:t>
            </a: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um prédio de 100 andares. </a:t>
            </a:r>
          </a:p>
          <a:p>
            <a:pPr marL="179388" indent="-179388">
              <a:defRPr/>
            </a:pP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Pesquisas</a:t>
            </a: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num banco de dados.</a:t>
            </a:r>
          </a:p>
          <a:p>
            <a:pPr marL="179388" indent="-179388">
              <a:defRPr/>
            </a:pP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Sistema de </a:t>
            </a:r>
            <a:r>
              <a:rPr lang="en-US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reconhecimento</a:t>
            </a: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facial.</a:t>
            </a:r>
          </a:p>
          <a:p>
            <a:pPr marL="179388" indent="-179388">
              <a:defRPr/>
            </a:pP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Sistema de </a:t>
            </a:r>
            <a:r>
              <a:rPr lang="en-US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controle</a:t>
            </a: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 </a:t>
            </a:r>
            <a:r>
              <a:rPr lang="en-US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trajetória</a:t>
            </a: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um </a:t>
            </a:r>
            <a:r>
              <a:rPr lang="en-US" altLang="pt-BR" sz="2400" b="1" dirty="0" err="1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foguete</a:t>
            </a:r>
            <a:r>
              <a:rPr lang="en-US" altLang="pt-BR" sz="24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marL="179388" indent="-179388">
              <a:defRPr/>
            </a:pPr>
            <a:endParaRPr lang="pt-BR" altLang="pt-BR" sz="2400" b="1" dirty="0">
              <a:solidFill>
                <a:srgbClr val="FF993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6436" name="Line 4">
            <a:extLst>
              <a:ext uri="{FF2B5EF4-FFF2-40B4-BE49-F238E27FC236}">
                <a16:creationId xmlns:a16="http://schemas.microsoft.com/office/drawing/2014/main" id="{09AEB47E-0156-4F4B-ACA1-D75AEAFDF0F9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837866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3" name="Aula 02 - Slide 02">
            <a:hlinkClick r:id="" action="ppaction://media"/>
            <a:extLst>
              <a:ext uri="{FF2B5EF4-FFF2-40B4-BE49-F238E27FC236}">
                <a16:creationId xmlns:a16="http://schemas.microsoft.com/office/drawing/2014/main" id="{9E49C9F2-1820-4759-8440-C1E1769CE5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89495" y="58547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6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6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146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146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146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146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146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8" dur="500"/>
                                        <p:tgtEl>
                                          <p:spTgt spid="146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3" dur="500"/>
                                        <p:tgtEl>
                                          <p:spTgt spid="146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8" dur="500"/>
                                        <p:tgtEl>
                                          <p:spTgt spid="146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3" dur="500"/>
                                        <p:tgtEl>
                                          <p:spTgt spid="146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8" dur="500"/>
                                        <p:tgtEl>
                                          <p:spTgt spid="1464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4643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>
            <a:extLst>
              <a:ext uri="{FF2B5EF4-FFF2-40B4-BE49-F238E27FC236}">
                <a16:creationId xmlns:a16="http://schemas.microsoft.com/office/drawing/2014/main" id="{B982408D-B717-4D69-B72D-9A820BB03C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98500" y="44450"/>
            <a:ext cx="7772400" cy="635000"/>
          </a:xfrm>
        </p:spPr>
        <p:txBody>
          <a:bodyPr/>
          <a:lstStyle/>
          <a:p>
            <a:pPr>
              <a:defRPr/>
            </a:pPr>
            <a:r>
              <a:rPr 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Sequência </a:t>
            </a: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de </a:t>
            </a:r>
            <a:r>
              <a:rPr lang="en-US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instruções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50533" name="Line 5">
            <a:extLst>
              <a:ext uri="{FF2B5EF4-FFF2-40B4-BE49-F238E27FC236}">
                <a16:creationId xmlns:a16="http://schemas.microsoft.com/office/drawing/2014/main" id="{278FE539-1793-430C-B0C1-DCED8F21BC25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1713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150535" name="Text Box 7">
            <a:extLst>
              <a:ext uri="{FF2B5EF4-FFF2-40B4-BE49-F238E27FC236}">
                <a16:creationId xmlns:a16="http://schemas.microsoft.com/office/drawing/2014/main" id="{7325C458-AFF1-416C-AF2E-B9C75AE853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3997325"/>
            <a:ext cx="7899400" cy="161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pt-BR" b="1" dirty="0">
                <a:solidFill>
                  <a:srgbClr val="FFFF00"/>
                </a:solidFill>
              </a:rPr>
              <a:t>Qual o melhor caminho para a </a:t>
            </a:r>
            <a:r>
              <a:rPr lang="en-US" altLang="pt-BR" b="1" i="1" dirty="0">
                <a:solidFill>
                  <a:srgbClr val="FFFF00"/>
                </a:solidFill>
              </a:rPr>
              <a:t>solução</a:t>
            </a:r>
            <a:r>
              <a:rPr lang="en-US" altLang="pt-BR" b="1" dirty="0">
                <a:solidFill>
                  <a:srgbClr val="FFFF00"/>
                </a:solidFill>
              </a:rPr>
              <a:t> do problema?</a:t>
            </a:r>
            <a:endParaRPr lang="pt-BR" altLang="pt-BR" b="1" dirty="0">
              <a:solidFill>
                <a:srgbClr val="FFFF00"/>
              </a:solidFill>
            </a:endParaRPr>
          </a:p>
          <a:p>
            <a:r>
              <a:rPr lang="pt-BR" altLang="pt-BR" b="1" dirty="0"/>
              <a:t>O caminho superior?    (18 instruções)</a:t>
            </a:r>
          </a:p>
          <a:p>
            <a:r>
              <a:rPr lang="pt-BR" altLang="pt-BR" b="1" dirty="0"/>
              <a:t>O caminho do centro?  (10 instruções)</a:t>
            </a:r>
          </a:p>
          <a:p>
            <a:r>
              <a:rPr lang="pt-BR" altLang="pt-BR" b="1" dirty="0"/>
              <a:t>O caminho inferior?     (40 instruções)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77AAB49-ECF7-420F-BEA9-4FA8E6EF0B68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41313" y="5827713"/>
            <a:ext cx="8507412" cy="508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700" b="1">
                <a:solidFill>
                  <a:srgbClr val="FFFF00"/>
                </a:solidFill>
              </a:rPr>
              <a:t>Aquele que produz uma solução satisfatória ao Usuário. 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87B6E95-C95F-4F5E-A544-57B15F80D2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313" y="5854700"/>
            <a:ext cx="8355012" cy="522288"/>
          </a:xfrm>
          <a:prstGeom prst="rect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894F0CE-F276-4253-BD20-560973CE1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050" y="1192213"/>
            <a:ext cx="7353300" cy="263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Aula 02 - Slide 03">
            <a:hlinkClick r:id="" action="ppaction://media"/>
            <a:extLst>
              <a:ext uri="{FF2B5EF4-FFF2-40B4-BE49-F238E27FC236}">
                <a16:creationId xmlns:a16="http://schemas.microsoft.com/office/drawing/2014/main" id="{22D2F027-C630-4BE0-9D58-DB64DD7589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62900" y="480536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50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0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55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75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150530" grpId="0"/>
      <p:bldP spid="150535" grpId="0"/>
      <p:bldP spid="2" grpId="0" animBg="1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>
            <a:extLst>
              <a:ext uri="{FF2B5EF4-FFF2-40B4-BE49-F238E27FC236}">
                <a16:creationId xmlns:a16="http://schemas.microsoft.com/office/drawing/2014/main" id="{626EC833-2EA9-4B3D-8116-719C619D70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0400" y="115888"/>
            <a:ext cx="7772400" cy="741362"/>
          </a:xfrm>
        </p:spPr>
        <p:txBody>
          <a:bodyPr/>
          <a:lstStyle/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Algoritmo: Definições/</a:t>
            </a:r>
            <a:r>
              <a:rPr lang="en-US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Origens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52579" name="Rectangle 3">
            <a:extLst>
              <a:ext uri="{FF2B5EF4-FFF2-40B4-BE49-F238E27FC236}">
                <a16:creationId xmlns:a16="http://schemas.microsoft.com/office/drawing/2014/main" id="{120AA6BC-509D-415E-B74C-651DB153BA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963" y="1334170"/>
            <a:ext cx="8999537" cy="3840163"/>
          </a:xfrm>
        </p:spPr>
        <p:txBody>
          <a:bodyPr/>
          <a:lstStyle/>
          <a:p>
            <a:r>
              <a:rPr lang="pt-BR" altLang="pt-BR" sz="2800" dirty="0"/>
              <a:t> </a:t>
            </a:r>
            <a:r>
              <a:rPr lang="pt-BR" altLang="pt-BR" sz="2500" b="1" dirty="0"/>
              <a:t>Algoritmo: “</a:t>
            </a:r>
            <a:r>
              <a:rPr lang="pt-BR" altLang="pt-BR" sz="2500" dirty="0"/>
              <a:t>Sequência </a:t>
            </a:r>
            <a:r>
              <a:rPr lang="pt-BR" altLang="pt-BR" sz="2500" i="1" dirty="0"/>
              <a:t>lógica de passos que deve ser executada numa ordem preestabelecida, para cumprir uma tarefa</a:t>
            </a:r>
            <a:r>
              <a:rPr lang="pt-BR" altLang="pt-BR" sz="2500" dirty="0"/>
              <a:t>.”</a:t>
            </a:r>
          </a:p>
          <a:p>
            <a:r>
              <a:rPr lang="pt-BR" altLang="pt-BR" sz="2500" dirty="0"/>
              <a:t>Termo originário  de uma das obras do matemático árabe/persa  </a:t>
            </a:r>
            <a:r>
              <a:rPr lang="pt-BR" altLang="pt-BR" sz="2500" i="1" dirty="0"/>
              <a:t>Abu Abdullah Muhammad Ibn Musa al-</a:t>
            </a:r>
            <a:r>
              <a:rPr lang="pt-BR" altLang="pt-BR" sz="2500" i="1" dirty="0" err="1"/>
              <a:t>Khwarizmi</a:t>
            </a:r>
            <a:r>
              <a:rPr lang="pt-BR" altLang="pt-BR" sz="2500" i="1" dirty="0"/>
              <a:t>, </a:t>
            </a:r>
            <a:r>
              <a:rPr lang="pt-BR" altLang="pt-BR" sz="2500" dirty="0"/>
              <a:t>(traduzida como “</a:t>
            </a:r>
            <a:r>
              <a:rPr lang="pt-BR" altLang="pt-BR" sz="2500" b="1" i="1" dirty="0" err="1"/>
              <a:t>Algorithmi</a:t>
            </a:r>
            <a:r>
              <a:rPr lang="pt-BR" altLang="pt-BR" sz="2500" i="1" dirty="0"/>
              <a:t> de número </a:t>
            </a:r>
            <a:r>
              <a:rPr lang="pt-BR" altLang="pt-BR" sz="2500" i="1" dirty="0" err="1"/>
              <a:t>indorum</a:t>
            </a:r>
            <a:r>
              <a:rPr lang="pt-BR" altLang="pt-BR" sz="2500" dirty="0"/>
              <a:t>")  sobre o sistema de numeração indiano.</a:t>
            </a:r>
          </a:p>
          <a:p>
            <a:r>
              <a:rPr lang="pt-BR" altLang="pt-BR" sz="2500" dirty="0"/>
              <a:t>Outros autores defendem a tese de que veio da palavra </a:t>
            </a:r>
            <a:r>
              <a:rPr lang="pt-BR" altLang="pt-BR" sz="2500" b="1" i="1" dirty="0"/>
              <a:t>Al-</a:t>
            </a:r>
            <a:r>
              <a:rPr lang="pt-BR" altLang="pt-BR" sz="2500" b="1" i="1" dirty="0" err="1"/>
              <a:t>goreten</a:t>
            </a:r>
            <a:r>
              <a:rPr lang="pt-BR" altLang="pt-BR" sz="2500" dirty="0"/>
              <a:t> (raiz - conceito usado em muitos cálculos).</a:t>
            </a:r>
          </a:p>
          <a:p>
            <a:r>
              <a:rPr lang="pt-BR" altLang="pt-BR" sz="2500" dirty="0"/>
              <a:t>E a palavra </a:t>
            </a:r>
            <a:r>
              <a:rPr lang="pt-BR" altLang="pt-BR" sz="2500" b="1" dirty="0" err="1"/>
              <a:t>Arithmos</a:t>
            </a:r>
            <a:r>
              <a:rPr lang="pt-BR" altLang="pt-BR" sz="2500" dirty="0"/>
              <a:t> vem do grego "</a:t>
            </a:r>
            <a:r>
              <a:rPr lang="pt-BR" altLang="pt-BR" sz="2500" b="1" i="1" dirty="0"/>
              <a:t>número</a:t>
            </a:r>
            <a:r>
              <a:rPr lang="pt-BR" altLang="pt-BR" sz="2500" dirty="0"/>
              <a:t>". </a:t>
            </a:r>
          </a:p>
        </p:txBody>
      </p:sp>
      <p:sp>
        <p:nvSpPr>
          <p:cNvPr id="152580" name="Line 4">
            <a:extLst>
              <a:ext uri="{FF2B5EF4-FFF2-40B4-BE49-F238E27FC236}">
                <a16:creationId xmlns:a16="http://schemas.microsoft.com/office/drawing/2014/main" id="{8C798ADB-3E65-42BB-BCE6-0388562EBA5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877387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4" name="Aula 02 - Slide 04">
            <a:hlinkClick r:id="" action="ppaction://media"/>
            <a:extLst>
              <a:ext uri="{FF2B5EF4-FFF2-40B4-BE49-F238E27FC236}">
                <a16:creationId xmlns:a16="http://schemas.microsoft.com/office/drawing/2014/main" id="{43B33CB4-1F49-4E58-BD8F-F706B62048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73977" y="586831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525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25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52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52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52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52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52578" grpId="0"/>
      <p:bldP spid="15257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>
            <a:extLst>
              <a:ext uri="{FF2B5EF4-FFF2-40B4-BE49-F238E27FC236}">
                <a16:creationId xmlns:a16="http://schemas.microsoft.com/office/drawing/2014/main" id="{58C4B3DF-37B5-466D-93DF-5818B885D8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3100" y="128336"/>
            <a:ext cx="7772400" cy="775703"/>
          </a:xfrm>
        </p:spPr>
        <p:txBody>
          <a:bodyPr/>
          <a:lstStyle/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Algoritmo: </a:t>
            </a:r>
            <a:r>
              <a:rPr lang="en-US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Formalizando</a:t>
            </a: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endParaRPr lang="pt-BR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54627" name="Rectangle 3">
            <a:extLst>
              <a:ext uri="{FF2B5EF4-FFF2-40B4-BE49-F238E27FC236}">
                <a16:creationId xmlns:a16="http://schemas.microsoft.com/office/drawing/2014/main" id="{41D14F1C-1D0F-4F18-B7AA-28D3FE52DD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41300" y="1527175"/>
            <a:ext cx="8775700" cy="3413125"/>
          </a:xfrm>
        </p:spPr>
        <p:txBody>
          <a:bodyPr/>
          <a:lstStyle/>
          <a:p>
            <a:pPr marL="358775" indent="-358775">
              <a:lnSpc>
                <a:spcPct val="80000"/>
              </a:lnSpc>
              <a:defRPr/>
            </a:pPr>
            <a:r>
              <a:rPr lang="pt-BR" altLang="pt-BR" sz="2400" dirty="0"/>
              <a:t>Formalmente: ”</a:t>
            </a:r>
            <a:r>
              <a:rPr lang="pt-BR" altLang="pt-BR" sz="2400" b="1" i="1" dirty="0"/>
              <a:t>Algoritmo é uma sequência de passos factíveis de execução, com início e fim, que quando executada produz a solução de um problema</a:t>
            </a:r>
            <a:r>
              <a:rPr lang="pt-BR" altLang="pt-BR" sz="2400" dirty="0"/>
              <a:t>”. </a:t>
            </a:r>
          </a:p>
          <a:p>
            <a:pPr marL="358775" indent="-358775">
              <a:lnSpc>
                <a:spcPct val="80000"/>
              </a:lnSpc>
              <a:defRPr/>
            </a:pPr>
            <a:r>
              <a:rPr lang="pt-BR" altLang="pt-BR" sz="2400" dirty="0"/>
              <a:t>A </a:t>
            </a:r>
            <a:r>
              <a:rPr lang="pt-BR" altLang="pt-BR" sz="2400" u="sng" dirty="0"/>
              <a:t>receita de um bolo</a:t>
            </a:r>
            <a:r>
              <a:rPr lang="pt-BR" altLang="pt-BR" sz="2400" dirty="0"/>
              <a:t> pode ser considerada um bom exemplo de algoritmo; entretanto, formalmente, um algoritmo correto deve possuir estas três qualidades:</a:t>
            </a:r>
          </a:p>
          <a:p>
            <a:pPr marL="0" indent="0">
              <a:lnSpc>
                <a:spcPct val="80000"/>
              </a:lnSpc>
              <a:buFontTx/>
              <a:buNone/>
              <a:defRPr/>
            </a:pPr>
            <a:endParaRPr lang="pt-BR" altLang="pt-BR" sz="2400" dirty="0"/>
          </a:p>
          <a:p>
            <a:pPr marL="358775" indent="-358775">
              <a:lnSpc>
                <a:spcPct val="80000"/>
              </a:lnSpc>
              <a:buFontTx/>
              <a:buAutoNum type="arabicPeriod"/>
              <a:defRPr/>
            </a:pPr>
            <a:r>
              <a:rPr lang="pt-BR" altLang="pt-BR" sz="2400" b="1" dirty="0">
                <a:solidFill>
                  <a:srgbClr val="FF9933"/>
                </a:solidFill>
              </a:rPr>
              <a:t>Cada passo deve ser uma instrução que possa ser realizada.</a:t>
            </a:r>
          </a:p>
          <a:p>
            <a:pPr marL="358775" indent="-358775">
              <a:lnSpc>
                <a:spcPct val="80000"/>
              </a:lnSpc>
              <a:buFontTx/>
              <a:buAutoNum type="arabicPeriod"/>
              <a:defRPr/>
            </a:pPr>
            <a:r>
              <a:rPr lang="pt-BR" altLang="pt-BR" sz="2400" b="1" dirty="0">
                <a:solidFill>
                  <a:srgbClr val="FF9933"/>
                </a:solidFill>
              </a:rPr>
              <a:t>A ordem de execução dos passos deve ser bem determinada.</a:t>
            </a:r>
          </a:p>
          <a:p>
            <a:pPr marL="358775" indent="-358775">
              <a:lnSpc>
                <a:spcPct val="80000"/>
              </a:lnSpc>
              <a:buFontTx/>
              <a:buAutoNum type="arabicPeriod"/>
              <a:defRPr/>
            </a:pPr>
            <a:r>
              <a:rPr lang="pt-BR" altLang="pt-BR" sz="2400" b="1" dirty="0">
                <a:solidFill>
                  <a:srgbClr val="FF9933"/>
                </a:solidFill>
              </a:rPr>
              <a:t>Deve ter início e fim.</a:t>
            </a:r>
          </a:p>
        </p:txBody>
      </p:sp>
      <p:sp>
        <p:nvSpPr>
          <p:cNvPr id="154628" name="Line 4">
            <a:extLst>
              <a:ext uri="{FF2B5EF4-FFF2-40B4-BE49-F238E27FC236}">
                <a16:creationId xmlns:a16="http://schemas.microsoft.com/office/drawing/2014/main" id="{A2305340-E316-4C2C-A9AC-09B2CA96F85C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92927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2" name="Aula 02 - Slide 05">
            <a:hlinkClick r:id="" action="ppaction://media"/>
            <a:extLst>
              <a:ext uri="{FF2B5EF4-FFF2-40B4-BE49-F238E27FC236}">
                <a16:creationId xmlns:a16="http://schemas.microsoft.com/office/drawing/2014/main" id="{66FBCED5-696C-4B7B-BC3C-0629BF736B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41892" y="5880599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46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46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54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54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46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546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546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5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462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2">
            <a:extLst>
              <a:ext uri="{FF2B5EF4-FFF2-40B4-BE49-F238E27FC236}">
                <a16:creationId xmlns:a16="http://schemas.microsoft.com/office/drawing/2014/main" id="{DCF31EFC-F56B-4D2B-9C51-E71D9AB159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73100" y="53975"/>
            <a:ext cx="7772400" cy="784225"/>
          </a:xfrm>
        </p:spPr>
        <p:txBody>
          <a:bodyPr/>
          <a:lstStyle/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Alg</a:t>
            </a:r>
            <a:r>
              <a:rPr lang="en-US" sz="3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o</a:t>
            </a: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ritmo </a:t>
            </a:r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(</a:t>
            </a:r>
            <a:r>
              <a:rPr lang="en-US" sz="3200" b="1" i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)</a:t>
            </a:r>
            <a:endParaRPr lang="pt-BR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62819" name="Rectangle 3">
            <a:extLst>
              <a:ext uri="{FF2B5EF4-FFF2-40B4-BE49-F238E27FC236}">
                <a16:creationId xmlns:a16="http://schemas.microsoft.com/office/drawing/2014/main" id="{D14D8FAF-78DF-4560-BC08-B687CD1C8A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22300" y="1050925"/>
            <a:ext cx="4827588" cy="3835400"/>
          </a:xfrm>
        </p:spPr>
        <p:txBody>
          <a:bodyPr/>
          <a:lstStyle/>
          <a:p>
            <a:pPr marL="0" indent="0">
              <a:lnSpc>
                <a:spcPct val="80000"/>
              </a:lnSpc>
              <a:buFontTx/>
              <a:buNone/>
              <a:defRPr/>
            </a:pPr>
            <a:r>
              <a:rPr lang="en-US" altLang="pt-BR" sz="2800" b="1" dirty="0" err="1"/>
              <a:t>Troca</a:t>
            </a:r>
            <a:r>
              <a:rPr lang="en-US" altLang="pt-BR" sz="2800" b="1" dirty="0"/>
              <a:t> de </a:t>
            </a:r>
            <a:r>
              <a:rPr lang="en-US" altLang="pt-BR" sz="2800" b="1" dirty="0" err="1"/>
              <a:t>uma</a:t>
            </a:r>
            <a:r>
              <a:rPr lang="en-US" altLang="pt-BR" sz="2800" b="1" dirty="0"/>
              <a:t> </a:t>
            </a:r>
            <a:r>
              <a:rPr lang="en-US" altLang="pt-BR" sz="2800" b="1" dirty="0" err="1"/>
              <a:t>lâmpada</a:t>
            </a:r>
            <a:endParaRPr lang="en-US" altLang="pt-BR" sz="2800" b="1" dirty="0"/>
          </a:p>
          <a:p>
            <a:pPr marL="609600" indent="-609600">
              <a:lnSpc>
                <a:spcPct val="80000"/>
              </a:lnSpc>
              <a:defRPr/>
            </a:pPr>
            <a:endParaRPr lang="en-US" altLang="pt-BR" b="1" dirty="0"/>
          </a:p>
          <a:p>
            <a:pPr marL="447675" indent="-447675">
              <a:lnSpc>
                <a:spcPct val="80000"/>
              </a:lnSpc>
              <a:buFontTx/>
              <a:buAutoNum type="arabicPeriod"/>
              <a:defRPr/>
            </a:pPr>
            <a:r>
              <a:rPr lang="en-US" altLang="pt-BR" sz="2400" b="1" dirty="0" err="1">
                <a:solidFill>
                  <a:srgbClr val="FF9933"/>
                </a:solidFill>
              </a:rPr>
              <a:t>Pegue</a:t>
            </a:r>
            <a:r>
              <a:rPr lang="en-US" altLang="pt-BR" sz="2400" b="1" dirty="0">
                <a:solidFill>
                  <a:srgbClr val="FF9933"/>
                </a:solidFill>
              </a:rPr>
              <a:t>   </a:t>
            </a:r>
            <a:r>
              <a:rPr lang="en-US" altLang="pt-BR" sz="2400" dirty="0">
                <a:solidFill>
                  <a:srgbClr val="FF9933"/>
                </a:solidFill>
              </a:rPr>
              <a:t>a </a:t>
            </a:r>
            <a:r>
              <a:rPr lang="en-US" altLang="pt-BR" sz="2400" dirty="0" err="1">
                <a:solidFill>
                  <a:srgbClr val="FF9933"/>
                </a:solidFill>
              </a:rPr>
              <a:t>escada</a:t>
            </a:r>
            <a:r>
              <a:rPr lang="en-US" altLang="pt-BR" sz="2400" dirty="0">
                <a:solidFill>
                  <a:srgbClr val="FF9933"/>
                </a:solidFill>
              </a:rPr>
              <a:t>.</a:t>
            </a:r>
          </a:p>
          <a:p>
            <a:pPr marL="447675" indent="-447675">
              <a:lnSpc>
                <a:spcPct val="80000"/>
              </a:lnSpc>
              <a:buFontTx/>
              <a:buAutoNum type="arabicPeriod"/>
              <a:defRPr/>
            </a:pPr>
            <a:r>
              <a:rPr lang="en-US" altLang="pt-BR" sz="2400" b="1" dirty="0">
                <a:solidFill>
                  <a:srgbClr val="FF9933"/>
                </a:solidFill>
              </a:rPr>
              <a:t>Suba     </a:t>
            </a:r>
            <a:r>
              <a:rPr lang="en-US" altLang="pt-BR" sz="2400" dirty="0">
                <a:solidFill>
                  <a:srgbClr val="FF9933"/>
                </a:solidFill>
              </a:rPr>
              <a:t>os </a:t>
            </a:r>
            <a:r>
              <a:rPr lang="en-US" altLang="pt-BR" sz="2400" dirty="0" err="1">
                <a:solidFill>
                  <a:srgbClr val="FF9933"/>
                </a:solidFill>
              </a:rPr>
              <a:t>degraus</a:t>
            </a:r>
            <a:r>
              <a:rPr lang="en-US" altLang="pt-BR" sz="2400" dirty="0">
                <a:solidFill>
                  <a:srgbClr val="FF9933"/>
                </a:solidFill>
              </a:rPr>
              <a:t> da </a:t>
            </a:r>
            <a:r>
              <a:rPr lang="en-US" altLang="pt-BR" sz="2400" dirty="0" err="1">
                <a:solidFill>
                  <a:srgbClr val="FF9933"/>
                </a:solidFill>
              </a:rPr>
              <a:t>escada</a:t>
            </a:r>
            <a:r>
              <a:rPr lang="en-US" altLang="pt-BR" sz="2400" dirty="0">
                <a:solidFill>
                  <a:srgbClr val="FF9933"/>
                </a:solidFill>
              </a:rPr>
              <a:t>.</a:t>
            </a:r>
          </a:p>
          <a:p>
            <a:pPr marL="447675" indent="-447675">
              <a:lnSpc>
                <a:spcPct val="80000"/>
              </a:lnSpc>
              <a:buFontTx/>
              <a:buAutoNum type="arabicPeriod"/>
              <a:defRPr/>
            </a:pPr>
            <a:r>
              <a:rPr lang="en-US" altLang="pt-BR" sz="2400" b="1" dirty="0">
                <a:solidFill>
                  <a:srgbClr val="FF9933"/>
                </a:solidFill>
              </a:rPr>
              <a:t>Retire   </a:t>
            </a:r>
            <a:r>
              <a:rPr lang="en-US" altLang="pt-BR" sz="2400" dirty="0">
                <a:solidFill>
                  <a:srgbClr val="FF9933"/>
                </a:solidFill>
              </a:rPr>
              <a:t>a </a:t>
            </a:r>
            <a:r>
              <a:rPr lang="en-US" altLang="pt-BR" sz="2400" dirty="0" err="1">
                <a:solidFill>
                  <a:srgbClr val="FF9933"/>
                </a:solidFill>
              </a:rPr>
              <a:t>lâmpada</a:t>
            </a:r>
            <a:r>
              <a:rPr lang="en-US" altLang="pt-BR" sz="2400" dirty="0">
                <a:solidFill>
                  <a:srgbClr val="FF9933"/>
                </a:solidFill>
              </a:rPr>
              <a:t> </a:t>
            </a:r>
            <a:r>
              <a:rPr lang="en-US" altLang="pt-BR" sz="2400" dirty="0" err="1">
                <a:solidFill>
                  <a:srgbClr val="FF9933"/>
                </a:solidFill>
              </a:rPr>
              <a:t>queimada</a:t>
            </a:r>
            <a:r>
              <a:rPr lang="en-US" altLang="pt-BR" sz="2400" dirty="0">
                <a:solidFill>
                  <a:srgbClr val="FF9933"/>
                </a:solidFill>
              </a:rPr>
              <a:t>.</a:t>
            </a:r>
          </a:p>
          <a:p>
            <a:pPr marL="447675" indent="-447675">
              <a:lnSpc>
                <a:spcPct val="80000"/>
              </a:lnSpc>
              <a:buFontTx/>
              <a:buAutoNum type="arabicPeriod"/>
              <a:defRPr/>
            </a:pPr>
            <a:r>
              <a:rPr lang="en-US" altLang="pt-BR" sz="2400" b="1" dirty="0" err="1">
                <a:solidFill>
                  <a:srgbClr val="FF9933"/>
                </a:solidFill>
              </a:rPr>
              <a:t>Troque</a:t>
            </a:r>
            <a:r>
              <a:rPr lang="en-US" altLang="pt-BR" sz="2400" b="1" dirty="0">
                <a:solidFill>
                  <a:srgbClr val="FF9933"/>
                </a:solidFill>
              </a:rPr>
              <a:t> </a:t>
            </a:r>
            <a:r>
              <a:rPr lang="en-US" altLang="pt-BR" sz="2400" dirty="0" err="1">
                <a:solidFill>
                  <a:srgbClr val="FF9933"/>
                </a:solidFill>
              </a:rPr>
              <a:t>por</a:t>
            </a:r>
            <a:r>
              <a:rPr lang="en-US" altLang="pt-BR" sz="2400" dirty="0">
                <a:solidFill>
                  <a:srgbClr val="FF9933"/>
                </a:solidFill>
              </a:rPr>
              <a:t> </a:t>
            </a:r>
            <a:r>
              <a:rPr lang="en-US" altLang="pt-BR" sz="2400" dirty="0" err="1">
                <a:solidFill>
                  <a:srgbClr val="FF9933"/>
                </a:solidFill>
              </a:rPr>
              <a:t>uma</a:t>
            </a:r>
            <a:r>
              <a:rPr lang="en-US" altLang="pt-BR" sz="2400" dirty="0">
                <a:solidFill>
                  <a:srgbClr val="FF9933"/>
                </a:solidFill>
              </a:rPr>
              <a:t> </a:t>
            </a:r>
            <a:r>
              <a:rPr lang="en-US" altLang="pt-BR" sz="2400" dirty="0" err="1">
                <a:solidFill>
                  <a:srgbClr val="FF9933"/>
                </a:solidFill>
              </a:rPr>
              <a:t>lâmpada</a:t>
            </a:r>
            <a:r>
              <a:rPr lang="en-US" altLang="pt-BR" sz="2400" dirty="0">
                <a:solidFill>
                  <a:srgbClr val="FF9933"/>
                </a:solidFill>
              </a:rPr>
              <a:t> nova.</a:t>
            </a:r>
          </a:p>
          <a:p>
            <a:pPr marL="447675" indent="-447675">
              <a:lnSpc>
                <a:spcPct val="80000"/>
              </a:lnSpc>
              <a:buFontTx/>
              <a:buAutoNum type="arabicPeriod"/>
              <a:defRPr/>
            </a:pPr>
            <a:r>
              <a:rPr lang="en-US" altLang="pt-BR" sz="2400" b="1" dirty="0">
                <a:solidFill>
                  <a:srgbClr val="FF9933"/>
                </a:solidFill>
              </a:rPr>
              <a:t>Teste    </a:t>
            </a:r>
            <a:r>
              <a:rPr lang="en-US" altLang="pt-BR" sz="2400" dirty="0">
                <a:solidFill>
                  <a:srgbClr val="FF9933"/>
                </a:solidFill>
              </a:rPr>
              <a:t> a </a:t>
            </a:r>
            <a:r>
              <a:rPr lang="en-US" altLang="pt-BR" sz="2400" dirty="0" err="1">
                <a:solidFill>
                  <a:srgbClr val="FF9933"/>
                </a:solidFill>
              </a:rPr>
              <a:t>lâmpada</a:t>
            </a:r>
            <a:r>
              <a:rPr lang="en-US" altLang="pt-BR" sz="2400" dirty="0">
                <a:solidFill>
                  <a:srgbClr val="FF9933"/>
                </a:solidFill>
              </a:rPr>
              <a:t> nova.</a:t>
            </a:r>
          </a:p>
          <a:p>
            <a:pPr marL="447675" indent="-447675">
              <a:lnSpc>
                <a:spcPct val="80000"/>
              </a:lnSpc>
              <a:buFontTx/>
              <a:buAutoNum type="arabicPeriod"/>
              <a:defRPr/>
            </a:pPr>
            <a:r>
              <a:rPr lang="en-US" altLang="pt-BR" sz="2400" b="1" dirty="0" err="1">
                <a:solidFill>
                  <a:srgbClr val="FF9933"/>
                </a:solidFill>
              </a:rPr>
              <a:t>Desça</a:t>
            </a:r>
            <a:r>
              <a:rPr lang="en-US" altLang="pt-BR" sz="2400" b="1" dirty="0">
                <a:solidFill>
                  <a:srgbClr val="FF9933"/>
                </a:solidFill>
              </a:rPr>
              <a:t>    </a:t>
            </a:r>
            <a:r>
              <a:rPr lang="en-US" altLang="pt-BR" sz="2400" dirty="0">
                <a:solidFill>
                  <a:srgbClr val="FF9933"/>
                </a:solidFill>
              </a:rPr>
              <a:t>os </a:t>
            </a:r>
            <a:r>
              <a:rPr lang="en-US" altLang="pt-BR" sz="2400" dirty="0" err="1">
                <a:solidFill>
                  <a:srgbClr val="FF9933"/>
                </a:solidFill>
              </a:rPr>
              <a:t>degraus</a:t>
            </a:r>
            <a:r>
              <a:rPr lang="en-US" altLang="pt-BR" sz="2400" dirty="0">
                <a:solidFill>
                  <a:srgbClr val="FF9933"/>
                </a:solidFill>
              </a:rPr>
              <a:t> da </a:t>
            </a:r>
            <a:r>
              <a:rPr lang="en-US" altLang="pt-BR" sz="2400" dirty="0" err="1">
                <a:solidFill>
                  <a:srgbClr val="FF9933"/>
                </a:solidFill>
              </a:rPr>
              <a:t>escada</a:t>
            </a:r>
            <a:r>
              <a:rPr lang="en-US" altLang="pt-BR" sz="2400" dirty="0">
                <a:solidFill>
                  <a:srgbClr val="FF9933"/>
                </a:solidFill>
              </a:rPr>
              <a:t>.</a:t>
            </a:r>
          </a:p>
          <a:p>
            <a:pPr marL="447675" indent="-447675">
              <a:lnSpc>
                <a:spcPct val="80000"/>
              </a:lnSpc>
              <a:buFontTx/>
              <a:buAutoNum type="arabicPeriod"/>
              <a:defRPr/>
            </a:pPr>
            <a:r>
              <a:rPr lang="en-US" altLang="pt-BR" sz="2400" b="1" dirty="0">
                <a:solidFill>
                  <a:srgbClr val="FF9933"/>
                </a:solidFill>
              </a:rPr>
              <a:t>Retire   </a:t>
            </a:r>
            <a:r>
              <a:rPr lang="en-US" altLang="pt-BR" sz="2400" dirty="0">
                <a:solidFill>
                  <a:srgbClr val="FF9933"/>
                </a:solidFill>
              </a:rPr>
              <a:t>a </a:t>
            </a:r>
            <a:r>
              <a:rPr lang="en-US" altLang="pt-BR" sz="2400" dirty="0" err="1">
                <a:solidFill>
                  <a:srgbClr val="FF9933"/>
                </a:solidFill>
              </a:rPr>
              <a:t>escada</a:t>
            </a:r>
            <a:r>
              <a:rPr lang="en-US" altLang="pt-BR" sz="2400" dirty="0">
                <a:solidFill>
                  <a:srgbClr val="FF9933"/>
                </a:solidFill>
              </a:rPr>
              <a:t>.</a:t>
            </a:r>
            <a:endParaRPr lang="pt-BR" altLang="pt-BR" sz="2400" dirty="0">
              <a:solidFill>
                <a:srgbClr val="FF9933"/>
              </a:solidFill>
            </a:endParaRPr>
          </a:p>
        </p:txBody>
      </p:sp>
      <p:sp>
        <p:nvSpPr>
          <p:cNvPr id="162820" name="Line 4">
            <a:extLst>
              <a:ext uri="{FF2B5EF4-FFF2-40B4-BE49-F238E27FC236}">
                <a16:creationId xmlns:a16="http://schemas.microsoft.com/office/drawing/2014/main" id="{098A608D-3359-4DE4-9CE9-C64DD5127208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844550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162821" name="Rectangle 5">
            <a:extLst>
              <a:ext uri="{FF2B5EF4-FFF2-40B4-BE49-F238E27FC236}">
                <a16:creationId xmlns:a16="http://schemas.microsoft.com/office/drawing/2014/main" id="{D2F3D89D-5981-419C-883E-10B14B525D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" y="1804737"/>
            <a:ext cx="4758489" cy="289618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162823" name="Text Box 7">
            <a:extLst>
              <a:ext uri="{FF2B5EF4-FFF2-40B4-BE49-F238E27FC236}">
                <a16:creationId xmlns:a16="http://schemas.microsoft.com/office/drawing/2014/main" id="{A3B1C27E-E3BE-4B48-8322-60217EFBF3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00" y="5703888"/>
            <a:ext cx="877570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pt-BR" altLang="pt-BR" sz="2800">
                <a:solidFill>
                  <a:srgbClr val="FFFF00"/>
                </a:solidFill>
              </a:rPr>
              <a:t>O algoritmo é a </a:t>
            </a:r>
            <a:r>
              <a:rPr lang="pt-BR" altLang="pt-BR" sz="2800" u="sng">
                <a:solidFill>
                  <a:srgbClr val="FFFF00"/>
                </a:solidFill>
              </a:rPr>
              <a:t>descrição informal</a:t>
            </a:r>
            <a:r>
              <a:rPr lang="pt-BR" altLang="pt-BR" sz="2800">
                <a:solidFill>
                  <a:srgbClr val="FFFF00"/>
                </a:solidFill>
              </a:rPr>
              <a:t> da solução do problema.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EF160F3B-8330-42C4-9733-7559ECC5CE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863" y="5730875"/>
            <a:ext cx="8775700" cy="542925"/>
          </a:xfrm>
          <a:prstGeom prst="rect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EC9BA662-9F46-42C0-84E5-672A3553FD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8884" y="1947612"/>
            <a:ext cx="1026695" cy="2563813"/>
          </a:xfrm>
          <a:prstGeom prst="rect">
            <a:avLst/>
          </a:prstGeom>
          <a:noFill/>
          <a:ln w="19050" algn="ctr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4" name="Balão de Fala: Retângulo com Cantos Arredondados 3">
            <a:extLst>
              <a:ext uri="{FF2B5EF4-FFF2-40B4-BE49-F238E27FC236}">
                <a16:creationId xmlns:a16="http://schemas.microsoft.com/office/drawing/2014/main" id="{7A62E1A0-6637-462E-8D24-B4231F14B1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0768" y="4886325"/>
            <a:ext cx="995362" cy="384175"/>
          </a:xfrm>
          <a:prstGeom prst="wedgeRoundRectCallout">
            <a:avLst>
              <a:gd name="adj1" fmla="val -116748"/>
              <a:gd name="adj2" fmla="val -341701"/>
              <a:gd name="adj3" fmla="val 16667"/>
            </a:avLst>
          </a:prstGeom>
          <a:solidFill>
            <a:schemeClr val="bg1">
              <a:lumMod val="60000"/>
              <a:lumOff val="40000"/>
            </a:schemeClr>
          </a:solidFill>
          <a:ln w="9525" algn="ctr">
            <a:solidFill>
              <a:srgbClr val="FFFF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/>
              <a:t>Ordens</a:t>
            </a:r>
          </a:p>
        </p:txBody>
      </p:sp>
      <p:pic>
        <p:nvPicPr>
          <p:cNvPr id="6" name="Aula 02 - Slide 06">
            <a:hlinkClick r:id="" action="ppaction://media"/>
            <a:extLst>
              <a:ext uri="{FF2B5EF4-FFF2-40B4-BE49-F238E27FC236}">
                <a16:creationId xmlns:a16="http://schemas.microsoft.com/office/drawing/2014/main" id="{9BA1B22D-D798-41FF-AFB9-6476EB0D1D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00211" y="477361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28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28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1000"/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1000"/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1000"/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1000"/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1000"/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8" dur="1000"/>
                                        <p:tgtEl>
                                          <p:spTgt spid="162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3" dur="1000"/>
                                        <p:tgtEl>
                                          <p:spTgt spid="1628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8" dur="1000"/>
                                        <p:tgtEl>
                                          <p:spTgt spid="1628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28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28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2000" fill="hold"/>
                                        <p:tgtEl>
                                          <p:spTgt spid="1628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2000" fill="hold"/>
                                        <p:tgtEl>
                                          <p:spTgt spid="1628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60" presetID="16" presetClass="entr" presetSubtype="2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4250"/>
                            </p:stCondLst>
                            <p:childTnLst>
                              <p:par>
                                <p:cTn id="6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5250"/>
                            </p:stCondLst>
                            <p:childTnLst>
                              <p:par>
                                <p:cTn id="68" presetID="17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6250"/>
                            </p:stCondLst>
                            <p:childTnLst>
                              <p:par>
                                <p:cTn id="7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250"/>
                            </p:stCondLst>
                            <p:childTnLst>
                              <p:par>
                                <p:cTn id="7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62819" grpId="0" build="p"/>
      <p:bldP spid="162821" grpId="0" animBg="1"/>
      <p:bldP spid="162823" grpId="0"/>
      <p:bldP spid="2" grpId="0" animBg="1"/>
      <p:bldP spid="3" grpId="0" animBg="1"/>
      <p:bldP spid="3" grpId="1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>
            <a:extLst>
              <a:ext uri="{FF2B5EF4-FFF2-40B4-BE49-F238E27FC236}">
                <a16:creationId xmlns:a16="http://schemas.microsoft.com/office/drawing/2014/main" id="{5C64EDB1-20C9-4C13-B70F-1650A759DE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98500" y="80963"/>
            <a:ext cx="7772400" cy="698500"/>
          </a:xfrm>
        </p:spPr>
        <p:txBody>
          <a:bodyPr/>
          <a:lstStyle/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Algoritmo</a:t>
            </a: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(</a:t>
            </a:r>
            <a:r>
              <a:rPr lang="en-US" sz="3200" b="1" i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como</a:t>
            </a:r>
            <a:r>
              <a:rPr lang="en-US" sz="32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3200" b="1" i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criar</a:t>
            </a:r>
            <a:r>
              <a:rPr lang="en-US" sz="32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!?</a:t>
            </a:r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)</a:t>
            </a:r>
            <a:endParaRPr lang="pt-BR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56675" name="Rectangle 3">
            <a:extLst>
              <a:ext uri="{FF2B5EF4-FFF2-40B4-BE49-F238E27FC236}">
                <a16:creationId xmlns:a16="http://schemas.microsoft.com/office/drawing/2014/main" id="{F8CB033A-1247-4523-ABC7-36C6070473F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1198563"/>
            <a:ext cx="8991600" cy="1306512"/>
          </a:xfrm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pt-BR" altLang="pt-BR" sz="2800" dirty="0"/>
              <a:t>   </a:t>
            </a:r>
            <a:r>
              <a:rPr lang="pt-BR" altLang="pt-BR" sz="2400" dirty="0"/>
              <a:t>O </a:t>
            </a:r>
            <a:r>
              <a:rPr lang="pt-BR" altLang="pt-BR" sz="2400" b="1" i="1" dirty="0"/>
              <a:t>algoritmo</a:t>
            </a:r>
            <a:r>
              <a:rPr lang="pt-BR" altLang="pt-BR" sz="2400" i="1" dirty="0"/>
              <a:t> é o conjunto das instruções de programação</a:t>
            </a:r>
            <a:r>
              <a:rPr lang="pt-BR" altLang="pt-BR" sz="2400" dirty="0"/>
              <a:t>; isto quer dizer que </a:t>
            </a:r>
            <a:r>
              <a:rPr lang="pt-BR" altLang="pt-BR" sz="2400" b="1" dirty="0"/>
              <a:t>ele</a:t>
            </a:r>
            <a:r>
              <a:rPr lang="pt-BR" altLang="pt-BR" sz="2400" dirty="0"/>
              <a:t> é a </a:t>
            </a:r>
            <a:r>
              <a:rPr lang="pt-BR" altLang="pt-BR" sz="2400" u="sng" dirty="0"/>
              <a:t>própria solução</a:t>
            </a:r>
            <a:r>
              <a:rPr lang="pt-BR" altLang="pt-BR" sz="2400" dirty="0"/>
              <a:t> do problema. Então, se o algoritmo estiver correto o resultado esperado também o será; mas, se estiver errado o resultado sairá errado ou, muito provavelmente inadequado.     </a:t>
            </a:r>
          </a:p>
        </p:txBody>
      </p:sp>
      <p:sp>
        <p:nvSpPr>
          <p:cNvPr id="156678" name="Line 6">
            <a:extLst>
              <a:ext uri="{FF2B5EF4-FFF2-40B4-BE49-F238E27FC236}">
                <a16:creationId xmlns:a16="http://schemas.microsoft.com/office/drawing/2014/main" id="{4A27751A-8178-4E87-8329-E2A58A106C7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853658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98EA49F-527C-4E04-B30D-ED38BB8146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625" y="2667000"/>
            <a:ext cx="8491538" cy="164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pt-BR" altLang="pt-BR" sz="2400" dirty="0"/>
              <a:t>E como fazer para criar um algoritmos!? Qual é a fórmula!? </a:t>
            </a:r>
          </a:p>
          <a:p>
            <a:pPr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pt-BR" altLang="pt-BR" sz="2400" dirty="0"/>
              <a:t>Este é o grande problema, pois </a:t>
            </a:r>
            <a:r>
              <a:rPr lang="pt-BR" altLang="pt-BR" sz="2400" u="sng" dirty="0"/>
              <a:t>não existe uma formula pronta para </a:t>
            </a:r>
          </a:p>
          <a:p>
            <a:pPr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pt-BR" altLang="pt-BR" sz="2400" u="sng" dirty="0"/>
              <a:t>fazer um algoritmo</a:t>
            </a:r>
            <a:r>
              <a:rPr lang="pt-BR" altLang="pt-BR" sz="2400" dirty="0"/>
              <a:t>; em ou palavras: </a:t>
            </a:r>
            <a:r>
              <a:rPr lang="pt-BR" altLang="pt-BR" sz="2400" i="1" dirty="0"/>
              <a:t>não existe um algoritmo para </a:t>
            </a:r>
          </a:p>
          <a:p>
            <a:pPr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pt-BR" altLang="pt-BR" sz="2400" i="1" dirty="0"/>
              <a:t>criar algoritmo</a:t>
            </a:r>
            <a:r>
              <a:rPr lang="pt-BR" altLang="pt-BR" sz="2400" dirty="0"/>
              <a:t>. E como fazer, então?! </a:t>
            </a:r>
          </a:p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1AAF947-6BDC-4220-9C09-B138C687FB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513" y="4051300"/>
            <a:ext cx="9183687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pt-BR" altLang="pt-BR" sz="2400" dirty="0"/>
              <a:t> O aprendizado deve ser devagar e sempre, seguindo o raciocínio lógico</a:t>
            </a:r>
          </a:p>
          <a:p>
            <a:pPr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pt-BR" altLang="pt-BR" sz="2400" dirty="0"/>
              <a:t> e procurando adaptar a solução de um problema a outros que são</a:t>
            </a:r>
          </a:p>
          <a:p>
            <a:pPr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pt-BR" altLang="pt-BR" sz="2400" dirty="0"/>
              <a:t> semelhantes, e com bastante exercícios para fixar ideias. </a:t>
            </a:r>
          </a:p>
          <a:p>
            <a:pPr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pt-BR" altLang="pt-BR" sz="2400" dirty="0"/>
              <a:t> Entretanto, apesar de não existir uma fórmula para criar algoritmos</a:t>
            </a:r>
          </a:p>
          <a:p>
            <a:pPr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pt-BR" altLang="pt-BR" sz="2400" dirty="0"/>
              <a:t> é importante observar algumas regras básicas, mostradas a seguir...</a:t>
            </a:r>
          </a:p>
        </p:txBody>
      </p:sp>
      <p:pic>
        <p:nvPicPr>
          <p:cNvPr id="10" name="Aula 02 - Slide 07">
            <a:hlinkClick r:id="" action="ppaction://media"/>
            <a:extLst>
              <a:ext uri="{FF2B5EF4-FFF2-40B4-BE49-F238E27FC236}">
                <a16:creationId xmlns:a16="http://schemas.microsoft.com/office/drawing/2014/main" id="{41B4B90B-291E-488C-877E-5FFD16B743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1997" y="589639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66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66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6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6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8" dur="1000"/>
                                        <p:tgtEl>
                                          <p:spTgt spid="156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56674" grpId="0"/>
      <p:bldP spid="156675" grpId="0" build="p"/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2">
            <a:extLst>
              <a:ext uri="{FF2B5EF4-FFF2-40B4-BE49-F238E27FC236}">
                <a16:creationId xmlns:a16="http://schemas.microsoft.com/office/drawing/2014/main" id="{98639D6A-B54B-45D4-A386-D2488F6A29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23900" y="25400"/>
            <a:ext cx="7772400" cy="901700"/>
          </a:xfrm>
        </p:spPr>
        <p:txBody>
          <a:bodyPr/>
          <a:lstStyle/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Algoritmo</a:t>
            </a: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endParaRPr lang="pt-BR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58723" name="Rectangle 3">
            <a:extLst>
              <a:ext uri="{FF2B5EF4-FFF2-40B4-BE49-F238E27FC236}">
                <a16:creationId xmlns:a16="http://schemas.microsoft.com/office/drawing/2014/main" id="{71B2B987-58C6-4C71-8B12-69524CB205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356600" cy="3227388"/>
          </a:xfrm>
        </p:spPr>
        <p:txBody>
          <a:bodyPr/>
          <a:lstStyle/>
          <a:p>
            <a:r>
              <a:rPr lang="pt-BR" altLang="pt-BR" sz="2600" dirty="0"/>
              <a:t>Deve ser usado apenas um verbo por frase e no tempo presente afirmativo do modo imperativo.</a:t>
            </a:r>
          </a:p>
          <a:p>
            <a:r>
              <a:rPr lang="pt-BR" altLang="pt-BR" sz="2600" dirty="0"/>
              <a:t>Imaginar que esteja criando um algoritmo para um usuário leigo.</a:t>
            </a:r>
          </a:p>
          <a:p>
            <a:r>
              <a:rPr lang="pt-BR" altLang="pt-BR" sz="2600" dirty="0"/>
              <a:t>Empregar apenas frases curtas e simples.</a:t>
            </a:r>
          </a:p>
          <a:p>
            <a:r>
              <a:rPr lang="pt-BR" altLang="pt-BR" sz="2600" dirty="0"/>
              <a:t>Ser objetivo.</a:t>
            </a:r>
          </a:p>
          <a:p>
            <a:r>
              <a:rPr lang="pt-BR" altLang="pt-BR" sz="2600" dirty="0"/>
              <a:t>Não empregar palavras com sentido dúbio.</a:t>
            </a:r>
          </a:p>
        </p:txBody>
      </p:sp>
      <p:sp>
        <p:nvSpPr>
          <p:cNvPr id="158724" name="Line 4">
            <a:extLst>
              <a:ext uri="{FF2B5EF4-FFF2-40B4-BE49-F238E27FC236}">
                <a16:creationId xmlns:a16="http://schemas.microsoft.com/office/drawing/2014/main" id="{DDB53A6D-C1E5-4578-894E-3E8B72A61619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91281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158725" name="Text Box 5">
            <a:extLst>
              <a:ext uri="{FF2B5EF4-FFF2-40B4-BE49-F238E27FC236}">
                <a16:creationId xmlns:a16="http://schemas.microsoft.com/office/drawing/2014/main" id="{8848E9B8-D71E-4D6B-891D-21020176D3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900" y="1181100"/>
            <a:ext cx="760730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pt-BR" sz="2800" b="1" u="sng" dirty="0" err="1"/>
              <a:t>Regras</a:t>
            </a:r>
            <a:r>
              <a:rPr lang="en-US" altLang="pt-BR" sz="2800" b="1" u="sng" dirty="0"/>
              <a:t> </a:t>
            </a:r>
            <a:r>
              <a:rPr lang="en-US" altLang="pt-BR" sz="2800" b="1" u="sng" dirty="0" err="1"/>
              <a:t>básicas</a:t>
            </a:r>
            <a:r>
              <a:rPr lang="en-US" altLang="pt-BR" sz="2800" b="1" u="sng" dirty="0"/>
              <a:t> para um </a:t>
            </a:r>
            <a:r>
              <a:rPr lang="en-US" altLang="pt-BR" sz="2800" b="1" u="sng" dirty="0" err="1"/>
              <a:t>bom</a:t>
            </a:r>
            <a:r>
              <a:rPr lang="en-US" altLang="pt-BR" sz="2800" b="1" u="sng" dirty="0"/>
              <a:t> </a:t>
            </a:r>
            <a:r>
              <a:rPr lang="en-US" altLang="pt-BR" sz="2800" b="1" u="sng" dirty="0" err="1"/>
              <a:t>algoritmo</a:t>
            </a:r>
            <a:r>
              <a:rPr lang="en-US" altLang="pt-BR" sz="2800" b="1" dirty="0"/>
              <a:t>:</a:t>
            </a:r>
            <a:endParaRPr lang="pt-BR" altLang="pt-BR" sz="2800" b="1" dirty="0"/>
          </a:p>
        </p:txBody>
      </p:sp>
      <p:pic>
        <p:nvPicPr>
          <p:cNvPr id="2" name="Aula 02 - Slide 08">
            <a:hlinkClick r:id="" action="ppaction://media"/>
            <a:extLst>
              <a:ext uri="{FF2B5EF4-FFF2-40B4-BE49-F238E27FC236}">
                <a16:creationId xmlns:a16="http://schemas.microsoft.com/office/drawing/2014/main" id="{1200CDE5-F9CB-44B8-B360-068B88A565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41890" y="5873415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87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87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8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58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8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8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58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58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8723" grpId="0" build="p"/>
      <p:bldP spid="1587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>
            <a:extLst>
              <a:ext uri="{FF2B5EF4-FFF2-40B4-BE49-F238E27FC236}">
                <a16:creationId xmlns:a16="http://schemas.microsoft.com/office/drawing/2014/main" id="{AA905F6D-2FC0-45D9-B683-F9350CE5C6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72190"/>
            <a:ext cx="7772400" cy="692150"/>
          </a:xfrm>
        </p:spPr>
        <p:txBody>
          <a:bodyPr/>
          <a:lstStyle/>
          <a:p>
            <a:pPr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Algoritmo</a:t>
            </a:r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(</a:t>
            </a:r>
            <a:r>
              <a:rPr lang="en-US" sz="3200" b="1" i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)</a:t>
            </a:r>
            <a:endParaRPr lang="pt-BR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60771" name="Rectangle 3">
            <a:extLst>
              <a:ext uri="{FF2B5EF4-FFF2-40B4-BE49-F238E27FC236}">
                <a16:creationId xmlns:a16="http://schemas.microsoft.com/office/drawing/2014/main" id="{3892F622-43B7-4AC6-AFFB-67ED4F2BC6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69900" y="2806700"/>
            <a:ext cx="5338763" cy="2540000"/>
          </a:xfrm>
        </p:spPr>
        <p:txBody>
          <a:bodyPr/>
          <a:lstStyle/>
          <a:p>
            <a:pPr marL="447675" indent="-447675">
              <a:buFontTx/>
              <a:buAutoNum type="arabicPeriod"/>
              <a:defRPr/>
            </a:pPr>
            <a:r>
              <a:rPr lang="pt-BR" altLang="pt-BR" b="1" dirty="0">
                <a:solidFill>
                  <a:srgbClr val="FF9933"/>
                </a:solidFill>
              </a:rPr>
              <a:t>Pegue</a:t>
            </a:r>
            <a:r>
              <a:rPr lang="pt-BR" altLang="pt-BR" dirty="0">
                <a:solidFill>
                  <a:srgbClr val="FF9933"/>
                </a:solidFill>
              </a:rPr>
              <a:t> </a:t>
            </a:r>
            <a:r>
              <a:rPr lang="pt-BR" altLang="pt-BR" sz="2800" dirty="0">
                <a:solidFill>
                  <a:srgbClr val="FF9933"/>
                </a:solidFill>
              </a:rPr>
              <a:t>o primeiro número.</a:t>
            </a:r>
          </a:p>
          <a:p>
            <a:pPr marL="447675" indent="-447675">
              <a:buFontTx/>
              <a:buAutoNum type="arabicPeriod"/>
              <a:defRPr/>
            </a:pPr>
            <a:r>
              <a:rPr lang="pt-BR" alt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Pegue</a:t>
            </a:r>
            <a:r>
              <a:rPr lang="pt-BR" altLang="pt-BR" dirty="0">
                <a:solidFill>
                  <a:srgbClr val="FF9933"/>
                </a:solidFill>
              </a:rPr>
              <a:t> </a:t>
            </a:r>
            <a:r>
              <a:rPr lang="pt-BR" altLang="pt-BR" sz="2800" dirty="0">
                <a:solidFill>
                  <a:srgbClr val="FF9933"/>
                </a:solidFill>
              </a:rPr>
              <a:t>o segundo número.</a:t>
            </a:r>
          </a:p>
          <a:p>
            <a:pPr marL="447675" indent="-447675">
              <a:buFontTx/>
              <a:buAutoNum type="arabicPeriod"/>
              <a:defRPr/>
            </a:pPr>
            <a:r>
              <a:rPr lang="pt-BR" alt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Some</a:t>
            </a:r>
            <a:r>
              <a:rPr lang="pt-BR" altLang="pt-BR" dirty="0">
                <a:solidFill>
                  <a:srgbClr val="FF9933"/>
                </a:solidFill>
              </a:rPr>
              <a:t> </a:t>
            </a:r>
            <a:r>
              <a:rPr lang="pt-BR" altLang="pt-BR" sz="2800" dirty="0">
                <a:solidFill>
                  <a:srgbClr val="FF9933"/>
                </a:solidFill>
              </a:rPr>
              <a:t>os dois números.</a:t>
            </a:r>
          </a:p>
          <a:p>
            <a:pPr marL="447675" indent="-447675">
              <a:buFontTx/>
              <a:buAutoNum type="arabicPeriod"/>
              <a:defRPr/>
            </a:pPr>
            <a:r>
              <a:rPr lang="pt-BR" altLang="pt-BR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Mostre</a:t>
            </a:r>
            <a:r>
              <a:rPr lang="pt-BR" altLang="pt-BR" dirty="0">
                <a:solidFill>
                  <a:srgbClr val="FF9933"/>
                </a:solidFill>
              </a:rPr>
              <a:t> </a:t>
            </a:r>
            <a:r>
              <a:rPr lang="pt-BR" altLang="pt-BR" sz="2800" dirty="0">
                <a:solidFill>
                  <a:srgbClr val="FF9933"/>
                </a:solidFill>
              </a:rPr>
              <a:t>o resultado da soma.</a:t>
            </a:r>
          </a:p>
        </p:txBody>
      </p:sp>
      <p:sp>
        <p:nvSpPr>
          <p:cNvPr id="160772" name="Line 4">
            <a:extLst>
              <a:ext uri="{FF2B5EF4-FFF2-40B4-BE49-F238E27FC236}">
                <a16:creationId xmlns:a16="http://schemas.microsoft.com/office/drawing/2014/main" id="{BA223550-09E6-42BE-8B02-0CDD52C92CCC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830848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160773" name="Text Box 5">
            <a:extLst>
              <a:ext uri="{FF2B5EF4-FFF2-40B4-BE49-F238E27FC236}">
                <a16:creationId xmlns:a16="http://schemas.microsoft.com/office/drawing/2014/main" id="{776B89ED-7A4D-4C01-B37F-7ABBD24321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1333500"/>
            <a:ext cx="88138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None/>
            </a:pPr>
            <a:r>
              <a:rPr lang="pt-BR" altLang="pt-BR" sz="2800"/>
              <a:t>Por exemplo: a tarefa de </a:t>
            </a:r>
            <a:r>
              <a:rPr lang="pt-BR" altLang="pt-BR" sz="2800" u="sng"/>
              <a:t>somar dois números e exibir o resultado da soma</a:t>
            </a:r>
            <a:r>
              <a:rPr lang="pt-BR" altLang="pt-BR" sz="2800"/>
              <a:t> pode ser feita do seguinte modo:</a:t>
            </a:r>
          </a:p>
        </p:txBody>
      </p:sp>
      <p:sp>
        <p:nvSpPr>
          <p:cNvPr id="160774" name="Rectangle 6">
            <a:extLst>
              <a:ext uri="{FF2B5EF4-FFF2-40B4-BE49-F238E27FC236}">
                <a16:creationId xmlns:a16="http://schemas.microsoft.com/office/drawing/2014/main" id="{7E2B6A52-8996-4195-918E-4A5C0D9CB0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600" y="2778125"/>
            <a:ext cx="5034547" cy="25400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2" name="Aula 02 - Slide 09">
            <a:hlinkClick r:id="" action="ppaction://media"/>
            <a:extLst>
              <a:ext uri="{FF2B5EF4-FFF2-40B4-BE49-F238E27FC236}">
                <a16:creationId xmlns:a16="http://schemas.microsoft.com/office/drawing/2014/main" id="{38CC8144-C2C2-42BC-B01A-742B69430F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85745" y="5901824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0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0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60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9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07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07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07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0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58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07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07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0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0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60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60771" grpId="0" build="p"/>
      <p:bldP spid="160773" grpId="0"/>
      <p:bldP spid="160774" grpId="0" animBg="1"/>
    </p:bldLst>
  </p:timing>
</p:sld>
</file>

<file path=ppt/theme/theme1.xml><?xml version="1.0" encoding="utf-8"?>
<a:theme xmlns:a="http://schemas.openxmlformats.org/drawingml/2006/main" name="Apresentação em branco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presentação em branc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Apresentação em branc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presentação em branco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C:\Arquivos de programas\Microsoft Office\Modelos\Apresentação em branco.pot</Template>
  <TotalTime>4146</TotalTime>
  <Words>724</Words>
  <Application>Microsoft Office PowerPoint</Application>
  <PresentationFormat>Apresentação na tela (4:3)</PresentationFormat>
  <Paragraphs>90</Paragraphs>
  <Slides>11</Slides>
  <Notes>10</Notes>
  <HiddenSlides>0</HiddenSlides>
  <MMClips>11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Monotype Corsiva</vt:lpstr>
      <vt:lpstr>Times New Roman</vt:lpstr>
      <vt:lpstr>Apresentação em branco</vt:lpstr>
      <vt:lpstr>Apresentação do PowerPoint</vt:lpstr>
      <vt:lpstr>Programa: Definição</vt:lpstr>
      <vt:lpstr>Sequência de instruções</vt:lpstr>
      <vt:lpstr>Algoritmo: Definições/Origens</vt:lpstr>
      <vt:lpstr>Algoritmo: Formalizando  </vt:lpstr>
      <vt:lpstr>Algoritmo (exemplo)</vt:lpstr>
      <vt:lpstr>Algoritmo (como criar!?)</vt:lpstr>
      <vt:lpstr>Algoritmo  </vt:lpstr>
      <vt:lpstr>Algoritmo (exemplo)</vt:lpstr>
      <vt:lpstr>Algoritmo (exemplo)</vt:lpstr>
      <vt:lpstr>Apresentação do PowerPoint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 problema da comunicação Homem x Máquina</dc:title>
  <dc:creator>Luz</dc:creator>
  <cp:lastModifiedBy>Usuario</cp:lastModifiedBy>
  <cp:revision>1004</cp:revision>
  <dcterms:created xsi:type="dcterms:W3CDTF">2001-07-05T13:40:54Z</dcterms:created>
  <dcterms:modified xsi:type="dcterms:W3CDTF">2022-03-15T17:25:52Z</dcterms:modified>
</cp:coreProperties>
</file>

<file path=docProps/thumbnail.jpeg>
</file>